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charts/chart20.xml" ContentType="application/vnd.openxmlformats-officedocument.drawingml.chart+xml"/>
  <Override PartName="/ppt/theme/themeOverride12.xml" ContentType="application/vnd.openxmlformats-officedocument.themeOverride+xml"/>
  <Override PartName="/ppt/charts/chart21.xml" ContentType="application/vnd.openxmlformats-officedocument.drawingml.chart+xml"/>
  <Override PartName="/ppt/theme/themeOverride13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0" r:id="rId5"/>
    <p:sldId id="259" r:id="rId6"/>
    <p:sldId id="282" r:id="rId7"/>
    <p:sldId id="281" r:id="rId8"/>
    <p:sldId id="283" r:id="rId9"/>
    <p:sldId id="258" r:id="rId10"/>
    <p:sldId id="260" r:id="rId11"/>
    <p:sldId id="257" r:id="rId12"/>
    <p:sldId id="256" r:id="rId13"/>
    <p:sldId id="261" r:id="rId14"/>
    <p:sldId id="262" r:id="rId15"/>
    <p:sldId id="263" r:id="rId16"/>
    <p:sldId id="265" r:id="rId17"/>
    <p:sldId id="264" r:id="rId18"/>
    <p:sldId id="266" r:id="rId19"/>
    <p:sldId id="270" r:id="rId20"/>
    <p:sldId id="267" r:id="rId21"/>
    <p:sldId id="284" r:id="rId22"/>
    <p:sldId id="289" r:id="rId23"/>
    <p:sldId id="268" r:id="rId24"/>
    <p:sldId id="269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</p:sldIdLst>
  <p:sldSz cx="12192000" cy="6858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CC23A-6157-489E-8873-7FE96872DAB4}" v="102" dt="2026-01-25T19:47:14.649"/>
    <p1510:client id="{E9D7AE27-EEF5-4DC3-A247-31F5EC8C0F01}" v="12" dt="2026-01-25T22:37:31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D:\Users\Danek\Downloads\SUMP_akt_II\data_prezentace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Users\Danek\Downloads\SUMP_akt_II\data_prezentace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Users\Danek\Downloads\SUMP_akt_II\data_prezentac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Users\Danek\Downloads\SUMP_akt_II\data_prezentace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Users\Danek\Downloads\SUMP_akt_II\data_prezentac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D:\Users\Danek\Downloads\SUMP_akt_II\data_prezentace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D:\Users\Danek\Downloads\SUMP_akt_II\data_prezentace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file:///D:\Users\Danek\Downloads\SUMP_akt_II\data_prezentace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oleObject" Target="file:///D:\Users\Danek\Downloads\SUMP_akt_II\data_prezentace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46-457C-9F14-D44DC4F04DC6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46-457C-9F14-D44DC4F04DC6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46-457C-9F14-D44DC4F04DC6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46-457C-9F14-D44DC4F04DC6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46-457C-9F14-D44DC4F04DC6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46-457C-9F14-D44DC4F04DC6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46-457C-9F14-D44DC4F04DC6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46-457C-9F14-D44DC4F04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celkem!$B$1:$L$1</c:f>
              <c:numCache>
                <c:formatCode>h:mm</c:formatCode>
                <c:ptCount val="11"/>
                <c:pt idx="0">
                  <c:v>0.20833333333333334</c:v>
                </c:pt>
                <c:pt idx="1">
                  <c:v>0.27083333333333331</c:v>
                </c:pt>
                <c:pt idx="2">
                  <c:v>0.33333333333333331</c:v>
                </c:pt>
                <c:pt idx="3">
                  <c:v>0.39583333333333298</c:v>
                </c:pt>
                <c:pt idx="4">
                  <c:v>0.45833333333333298</c:v>
                </c:pt>
                <c:pt idx="5">
                  <c:v>0.52083333333333304</c:v>
                </c:pt>
                <c:pt idx="6">
                  <c:v>0.58333333333333304</c:v>
                </c:pt>
                <c:pt idx="7">
                  <c:v>0.64583333333333304</c:v>
                </c:pt>
                <c:pt idx="8">
                  <c:v>0.70833333333333304</c:v>
                </c:pt>
                <c:pt idx="9">
                  <c:v>0.77083333333333304</c:v>
                </c:pt>
                <c:pt idx="10">
                  <c:v>0.83333333333333304</c:v>
                </c:pt>
              </c:numCache>
            </c:numRef>
          </c:cat>
          <c:val>
            <c:numRef>
              <c:f>celkem!$B$5:$L$5</c:f>
              <c:numCache>
                <c:formatCode>0%</c:formatCode>
                <c:ptCount val="11"/>
                <c:pt idx="0">
                  <c:v>0.52587017873941677</c:v>
                </c:pt>
                <c:pt idx="1">
                  <c:v>0.55126999059266224</c:v>
                </c:pt>
                <c:pt idx="2">
                  <c:v>0.66603951081843837</c:v>
                </c:pt>
                <c:pt idx="3">
                  <c:v>0.72577610536218251</c:v>
                </c:pt>
                <c:pt idx="4">
                  <c:v>0.67497648165569146</c:v>
                </c:pt>
                <c:pt idx="5">
                  <c:v>0.67450611476952027</c:v>
                </c:pt>
                <c:pt idx="6">
                  <c:v>0.64581373471307624</c:v>
                </c:pt>
                <c:pt idx="7">
                  <c:v>0.64675446848541862</c:v>
                </c:pt>
                <c:pt idx="8">
                  <c:v>0.69567262464722479</c:v>
                </c:pt>
                <c:pt idx="9">
                  <c:v>0.75682031984948261</c:v>
                </c:pt>
                <c:pt idx="10">
                  <c:v>0.70413922859830669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54E-4061-AEE8-836780B84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691072"/>
        <c:axId val="200692864"/>
      </c:lineChart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celkem!$B$1:$L$1</c:f>
              <c:numCache>
                <c:formatCode>h:mm</c:formatCode>
                <c:ptCount val="11"/>
                <c:pt idx="0">
                  <c:v>0.20833333333333334</c:v>
                </c:pt>
                <c:pt idx="1">
                  <c:v>0.27083333333333331</c:v>
                </c:pt>
                <c:pt idx="2">
                  <c:v>0.33333333333333331</c:v>
                </c:pt>
                <c:pt idx="3">
                  <c:v>0.39583333333333298</c:v>
                </c:pt>
                <c:pt idx="4">
                  <c:v>0.45833333333333298</c:v>
                </c:pt>
                <c:pt idx="5">
                  <c:v>0.52083333333333304</c:v>
                </c:pt>
                <c:pt idx="6">
                  <c:v>0.58333333333333304</c:v>
                </c:pt>
                <c:pt idx="7">
                  <c:v>0.64583333333333304</c:v>
                </c:pt>
                <c:pt idx="8">
                  <c:v>0.70833333333333304</c:v>
                </c:pt>
                <c:pt idx="9">
                  <c:v>0.77083333333333304</c:v>
                </c:pt>
                <c:pt idx="10">
                  <c:v>0.83333333333333304</c:v>
                </c:pt>
              </c:numCache>
            </c:numRef>
          </c:cat>
          <c:val>
            <c:numRef>
              <c:f>celkem!$B$4:$L$4</c:f>
              <c:numCache>
                <c:formatCode>General</c:formatCode>
                <c:ptCount val="11"/>
                <c:pt idx="0">
                  <c:v>1118</c:v>
                </c:pt>
                <c:pt idx="1">
                  <c:v>1172</c:v>
                </c:pt>
                <c:pt idx="2">
                  <c:v>1416</c:v>
                </c:pt>
                <c:pt idx="3">
                  <c:v>1543</c:v>
                </c:pt>
                <c:pt idx="4">
                  <c:v>1435</c:v>
                </c:pt>
                <c:pt idx="5">
                  <c:v>1434</c:v>
                </c:pt>
                <c:pt idx="6">
                  <c:v>1373</c:v>
                </c:pt>
                <c:pt idx="7">
                  <c:v>1375</c:v>
                </c:pt>
                <c:pt idx="8">
                  <c:v>1479</c:v>
                </c:pt>
                <c:pt idx="9">
                  <c:v>1609</c:v>
                </c:pt>
                <c:pt idx="10">
                  <c:v>1497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54E-4061-AEE8-836780B84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716672"/>
        <c:axId val="200694400"/>
      </c:lineChart>
      <c:catAx>
        <c:axId val="200691072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0692864"/>
        <c:crosses val="autoZero"/>
        <c:auto val="1"/>
        <c:lblAlgn val="ctr"/>
        <c:lblOffset val="100"/>
        <c:noMultiLvlLbl val="0"/>
      </c:catAx>
      <c:valAx>
        <c:axId val="2006928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0691072"/>
        <c:crosses val="autoZero"/>
        <c:crossBetween val="between"/>
        <c:majorUnit val="0.2"/>
      </c:valAx>
      <c:valAx>
        <c:axId val="200694400"/>
        <c:scaling>
          <c:orientation val="minMax"/>
          <c:max val="2126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200716672"/>
        <c:crosses val="max"/>
        <c:crossBetween val="between"/>
      </c:valAx>
      <c:catAx>
        <c:axId val="200716672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200694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416265675123943E-2"/>
          <c:y val="7.1806161901099397E-2"/>
          <c:w val="0.83999250561069527"/>
          <c:h val="0.602977615692981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bez auta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FD6-4E54-891B-C3C449513C8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FD6-4E54-891B-C3C449513C8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2016</c:v>
                </c:pt>
                <c:pt idx="1">
                  <c:v>2021</c:v>
                </c:pt>
                <c:pt idx="2">
                  <c:v>2025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0.44237918215613381</c:v>
                </c:pt>
                <c:pt idx="1">
                  <c:v>0.38200000000000001</c:v>
                </c:pt>
                <c:pt idx="2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D6-4E54-891B-C3C449513C8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 auto</c:v>
                </c:pt>
              </c:strCache>
            </c:strRef>
          </c:tx>
          <c:spPr>
            <a:solidFill>
              <a:srgbClr val="FF000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2016</c:v>
                </c:pt>
                <c:pt idx="1">
                  <c:v>2021</c:v>
                </c:pt>
                <c:pt idx="2">
                  <c:v>2025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0.45353159851301117</c:v>
                </c:pt>
                <c:pt idx="1">
                  <c:v>0.504</c:v>
                </c:pt>
                <c:pt idx="2">
                  <c:v>0.44900000000000001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D6-4E54-891B-C3C449513C8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 a více aut</c:v>
                </c:pt>
              </c:strCache>
            </c:strRef>
          </c:tx>
          <c:spPr>
            <a:solidFill>
              <a:srgbClr val="FFB2B2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2016</c:v>
                </c:pt>
                <c:pt idx="1">
                  <c:v>2021</c:v>
                </c:pt>
                <c:pt idx="2">
                  <c:v>2025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0.10408921933085502</c:v>
                </c:pt>
                <c:pt idx="1">
                  <c:v>0.115</c:v>
                </c:pt>
                <c:pt idx="2">
                  <c:v>0.13100000000000001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D6-4E54-891B-C3C449513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140434816"/>
        <c:axId val="140625024"/>
      </c:barChart>
      <c:catAx>
        <c:axId val="140434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40625024"/>
        <c:crosses val="autoZero"/>
        <c:auto val="1"/>
        <c:lblAlgn val="ctr"/>
        <c:lblOffset val="100"/>
        <c:noMultiLvlLbl val="0"/>
      </c:catAx>
      <c:valAx>
        <c:axId val="1406250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14043481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39063298611111114"/>
          <c:y val="0.77369503968253972"/>
          <c:w val="0.2573851307189543"/>
          <c:h val="0.19679742063492064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ysClr val="windowText" lastClr="000000"/>
          </a:solidFill>
          <a:latin typeface="Aptos" panose="020B0004020202020204" pitchFamily="34" charset="0"/>
        </a:defRPr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78524305555556"/>
          <c:y val="6.0694642857142857E-2"/>
          <c:w val="0.82763315972222218"/>
          <c:h val="0.6170287698412698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bez kola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5D2-4DB5-826F-D0D3C7A2801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5D2-4DB5-826F-D0D3C7A2801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2016</c:v>
                </c:pt>
                <c:pt idx="1">
                  <c:v>2021</c:v>
                </c:pt>
                <c:pt idx="2">
                  <c:v>2025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0.40334572490706322</c:v>
                </c:pt>
                <c:pt idx="1">
                  <c:v>0.54</c:v>
                </c:pt>
                <c:pt idx="2">
                  <c:v>0.41799999999999998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D2-4DB5-826F-D0D3C7A2801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 kolo</c:v>
                </c:pt>
              </c:strCache>
            </c:strRef>
          </c:tx>
          <c:spPr>
            <a:solidFill>
              <a:srgbClr val="FF000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2016</c:v>
                </c:pt>
                <c:pt idx="1">
                  <c:v>2021</c:v>
                </c:pt>
                <c:pt idx="2">
                  <c:v>2025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0.24070631970260223</c:v>
                </c:pt>
                <c:pt idx="1">
                  <c:v>0.153</c:v>
                </c:pt>
                <c:pt idx="2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D2-4DB5-826F-D0D3C7A2801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 a více kol</c:v>
                </c:pt>
              </c:strCache>
            </c:strRef>
          </c:tx>
          <c:spPr>
            <a:solidFill>
              <a:srgbClr val="FFB2B2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2016</c:v>
                </c:pt>
                <c:pt idx="1">
                  <c:v>2021</c:v>
                </c:pt>
                <c:pt idx="2">
                  <c:v>2025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0.35594795539033458</c:v>
                </c:pt>
                <c:pt idx="1">
                  <c:v>0.30599999999999999</c:v>
                </c:pt>
                <c:pt idx="2">
                  <c:v>0.40200000000000002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D2-4DB5-826F-D0D3C7A28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263436160"/>
        <c:axId val="263437696"/>
      </c:barChart>
      <c:catAx>
        <c:axId val="26343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3437696"/>
        <c:crosses val="autoZero"/>
        <c:auto val="1"/>
        <c:lblAlgn val="ctr"/>
        <c:lblOffset val="100"/>
        <c:noMultiLvlLbl val="0"/>
      </c:catAx>
      <c:valAx>
        <c:axId val="2634376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343616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31955920138888894"/>
          <c:y val="0.77196051587301595"/>
          <c:w val="0.32742187499999997"/>
          <c:h val="0.19553750000000003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ysClr val="windowText" lastClr="000000"/>
          </a:solidFill>
          <a:latin typeface="Aptos" panose="020B0004020202020204" pitchFamily="34" charset="0"/>
        </a:defRPr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224580623074292E-2"/>
          <c:y val="5.4018560179977484E-2"/>
          <c:w val="0.91686237589866482"/>
          <c:h val="0.765328776718159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mají k dispozici</c:v>
                </c:pt>
              </c:strCache>
            </c:strRef>
          </c:tx>
          <c:spPr>
            <a:solidFill>
              <a:srgbClr val="FF000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List1!$A$2:$A$11</c:f>
              <c:strCache>
                <c:ptCount val="10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75+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0.56886898096304594</c:v>
                </c:pt>
                <c:pt idx="1">
                  <c:v>0.66666666666666674</c:v>
                </c:pt>
                <c:pt idx="2">
                  <c:v>0.49508840864440079</c:v>
                </c:pt>
                <c:pt idx="3">
                  <c:v>0.41791044776119407</c:v>
                </c:pt>
                <c:pt idx="4">
                  <c:v>0.71538461538461529</c:v>
                </c:pt>
                <c:pt idx="5">
                  <c:v>0.76229508196721307</c:v>
                </c:pt>
                <c:pt idx="6">
                  <c:v>0.67763157894736836</c:v>
                </c:pt>
                <c:pt idx="7">
                  <c:v>0.63888888888888884</c:v>
                </c:pt>
                <c:pt idx="8">
                  <c:v>0.50359712230215825</c:v>
                </c:pt>
                <c:pt idx="9">
                  <c:v>0.29714285714285715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CF-4D2E-81D1-082A5A3F2C4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nemají k dispozici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List1!$A$2:$A$11</c:f>
              <c:strCache>
                <c:ptCount val="10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75+</c:v>
                </c:pt>
              </c:strCache>
            </c:strRef>
          </c:cat>
          <c:val>
            <c:numRef>
              <c:f>List1!$C$2:$C$11</c:f>
              <c:numCache>
                <c:formatCode>General</c:formatCode>
                <c:ptCount val="10"/>
                <c:pt idx="0">
                  <c:v>0.43113101903695411</c:v>
                </c:pt>
                <c:pt idx="1">
                  <c:v>0.33333333333333337</c:v>
                </c:pt>
                <c:pt idx="2">
                  <c:v>0.50491159135559915</c:v>
                </c:pt>
                <c:pt idx="3">
                  <c:v>0.58208955223880599</c:v>
                </c:pt>
                <c:pt idx="4">
                  <c:v>0.2846153846153846</c:v>
                </c:pt>
                <c:pt idx="5">
                  <c:v>0.23770491803278687</c:v>
                </c:pt>
                <c:pt idx="6">
                  <c:v>0.32236842105263158</c:v>
                </c:pt>
                <c:pt idx="7">
                  <c:v>0.36111111111111116</c:v>
                </c:pt>
                <c:pt idx="8">
                  <c:v>0.49640287769784175</c:v>
                </c:pt>
                <c:pt idx="9">
                  <c:v>0.70285714285714296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CF-4D2E-81D1-082A5A3F2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63481984"/>
        <c:axId val="263496064"/>
      </c:barChart>
      <c:catAx>
        <c:axId val="26348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3496064"/>
        <c:crosses val="autoZero"/>
        <c:auto val="1"/>
        <c:lblAlgn val="ctr"/>
        <c:lblOffset val="100"/>
        <c:noMultiLvlLbl val="1"/>
      </c:catAx>
      <c:valAx>
        <c:axId val="263496064"/>
        <c:scaling>
          <c:orientation val="minMax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3481984"/>
        <c:crossesAt val="1"/>
        <c:crossBetween val="between"/>
      </c:valAx>
    </c:plotArea>
    <c:legend>
      <c:legendPos val="t"/>
      <c:layout>
        <c:manualLayout>
          <c:xMode val="edge"/>
          <c:yMode val="edge"/>
          <c:x val="0.23974473090529236"/>
          <c:y val="0.91139477066832919"/>
          <c:w val="0.54229987973911287"/>
          <c:h val="6.4284972508517738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ptos" panose="020B0004020202020204" pitchFamily="34" charset="0"/>
        </a:defRPr>
      </a:pPr>
      <a:endParaRPr lang="cs-C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224580623074292E-2"/>
          <c:y val="5.4018560179977484E-2"/>
          <c:w val="0.91686237589866482"/>
          <c:h val="0.7575086398657645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mají k dispozici</c:v>
                </c:pt>
              </c:strCache>
            </c:strRef>
          </c:tx>
          <c:spPr>
            <a:solidFill>
              <a:srgbClr val="FF000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6-17</c:v>
                </c:pt>
                <c:pt idx="4">
                  <c:v>18-24</c:v>
                </c:pt>
                <c:pt idx="5">
                  <c:v>25-34</c:v>
                </c:pt>
                <c:pt idx="6">
                  <c:v>35-44</c:v>
                </c:pt>
                <c:pt idx="7">
                  <c:v>45-54</c:v>
                </c:pt>
                <c:pt idx="8">
                  <c:v>55-64</c:v>
                </c:pt>
                <c:pt idx="9">
                  <c:v>65-74</c:v>
                </c:pt>
                <c:pt idx="10">
                  <c:v>75+ 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0.57975460122699385</c:v>
                </c:pt>
                <c:pt idx="1">
                  <c:v>0.59857482185273159</c:v>
                </c:pt>
                <c:pt idx="2">
                  <c:v>0.56552962298025133</c:v>
                </c:pt>
                <c:pt idx="3">
                  <c:v>0.81176470588235294</c:v>
                </c:pt>
                <c:pt idx="4">
                  <c:v>0.59701492537313439</c:v>
                </c:pt>
                <c:pt idx="5">
                  <c:v>0.65384615384615385</c:v>
                </c:pt>
                <c:pt idx="6">
                  <c:v>0.66393442622950816</c:v>
                </c:pt>
                <c:pt idx="7">
                  <c:v>0.70394736842105265</c:v>
                </c:pt>
                <c:pt idx="8">
                  <c:v>0.66666666666666674</c:v>
                </c:pt>
                <c:pt idx="9">
                  <c:v>0.43884892086330934</c:v>
                </c:pt>
                <c:pt idx="10">
                  <c:v>0.29714285714285715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AA-4972-A4C3-A7039FBBC601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nemají k dispozici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6-17</c:v>
                </c:pt>
                <c:pt idx="4">
                  <c:v>18-24</c:v>
                </c:pt>
                <c:pt idx="5">
                  <c:v>25-34</c:v>
                </c:pt>
                <c:pt idx="6">
                  <c:v>35-44</c:v>
                </c:pt>
                <c:pt idx="7">
                  <c:v>45-54</c:v>
                </c:pt>
                <c:pt idx="8">
                  <c:v>55-64</c:v>
                </c:pt>
                <c:pt idx="9">
                  <c:v>65-74</c:v>
                </c:pt>
                <c:pt idx="10">
                  <c:v>75+ </c:v>
                </c:pt>
              </c:strCache>
            </c:strRef>
          </c:cat>
          <c:val>
            <c:numRef>
              <c:f>List1!$C$2:$C$12</c:f>
              <c:numCache>
                <c:formatCode>General</c:formatCode>
                <c:ptCount val="11"/>
                <c:pt idx="0">
                  <c:v>0.4202453987730061</c:v>
                </c:pt>
                <c:pt idx="1">
                  <c:v>0.40142517814726841</c:v>
                </c:pt>
                <c:pt idx="2">
                  <c:v>0.43447037701974867</c:v>
                </c:pt>
                <c:pt idx="3">
                  <c:v>0.18823529411764706</c:v>
                </c:pt>
                <c:pt idx="4">
                  <c:v>0.40298507462686567</c:v>
                </c:pt>
                <c:pt idx="5">
                  <c:v>0.34615384615384615</c:v>
                </c:pt>
                <c:pt idx="6">
                  <c:v>0.33606557377049179</c:v>
                </c:pt>
                <c:pt idx="7">
                  <c:v>0.29605263157894735</c:v>
                </c:pt>
                <c:pt idx="8">
                  <c:v>0.33333333333333337</c:v>
                </c:pt>
                <c:pt idx="9">
                  <c:v>0.5611510791366906</c:v>
                </c:pt>
                <c:pt idx="10">
                  <c:v>0.70285714285714296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AA-4972-A4C3-A7039FBBC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63582080"/>
        <c:axId val="263583616"/>
      </c:barChart>
      <c:catAx>
        <c:axId val="26358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3583616"/>
        <c:crosses val="autoZero"/>
        <c:auto val="1"/>
        <c:lblAlgn val="ctr"/>
        <c:lblOffset val="100"/>
        <c:noMultiLvlLbl val="1"/>
      </c:catAx>
      <c:valAx>
        <c:axId val="263583616"/>
        <c:scaling>
          <c:orientation val="minMax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3582080"/>
        <c:crossesAt val="1"/>
        <c:crossBetween val="between"/>
      </c:valAx>
    </c:plotArea>
    <c:legend>
      <c:legendPos val="t"/>
      <c:layout>
        <c:manualLayout>
          <c:xMode val="edge"/>
          <c:yMode val="edge"/>
          <c:x val="0.24643369411599469"/>
          <c:y val="0.90748470224213174"/>
          <c:w val="0.48209921084279178"/>
          <c:h val="6.8194980026323695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ptos" panose="020B0004020202020204" pitchFamily="34" charset="0"/>
        </a:defRPr>
      </a:pPr>
      <a:endParaRPr lang="cs-CZ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416265675123943E-2"/>
          <c:y val="3.8016168644530043E-2"/>
          <c:w val="0.78352799288518682"/>
          <c:h val="0.869012912537828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vlastní</c:v>
                </c:pt>
              </c:strCache>
            </c:strRef>
          </c:tx>
          <c:spPr>
            <a:solidFill>
              <a:srgbClr val="FF000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2021</c:v>
                </c:pt>
                <c:pt idx="2" formatCode="@">
                  <c:v>2026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  <c:pt idx="0">
                  <c:v>0.30995934959349591</c:v>
                </c:pt>
                <c:pt idx="1">
                  <c:v>0.21299999999999999</c:v>
                </c:pt>
                <c:pt idx="2">
                  <c:v>0.27800000000000002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F8-4319-A78F-B5ED460165E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nevlastní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2021</c:v>
                </c:pt>
                <c:pt idx="2" formatCode="@">
                  <c:v>2026</c:v>
                </c:pt>
              </c:numCache>
            </c:numRef>
          </c:cat>
          <c:val>
            <c:numRef>
              <c:f>List1!$C$2:$C$4</c:f>
              <c:numCache>
                <c:formatCode>General</c:formatCode>
                <c:ptCount val="3"/>
                <c:pt idx="0">
                  <c:v>0.69004065040650409</c:v>
                </c:pt>
                <c:pt idx="1">
                  <c:v>0.78700000000000003</c:v>
                </c:pt>
                <c:pt idx="2">
                  <c:v>0.72199999999999998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F8-4319-A78F-B5ED46016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overlap val="100"/>
        <c:axId val="263645056"/>
        <c:axId val="263646592"/>
      </c:barChart>
      <c:catAx>
        <c:axId val="26364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3646592"/>
        <c:crosses val="autoZero"/>
        <c:auto val="1"/>
        <c:lblAlgn val="ctr"/>
        <c:lblOffset val="100"/>
        <c:noMultiLvlLbl val="0"/>
      </c:catAx>
      <c:valAx>
        <c:axId val="26364659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364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125338919790995"/>
          <c:y val="0.44453721386688905"/>
          <c:w val="0.13874661080209011"/>
          <c:h val="0.16104491989006425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ptos" panose="020B0004020202020204" pitchFamily="34" charset="0"/>
        </a:defRPr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224580623074292E-2"/>
          <c:y val="5.4018560179977484E-2"/>
          <c:w val="0.91686237589866482"/>
          <c:h val="0.772646347134536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vlastní</c:v>
                </c:pt>
              </c:strCache>
            </c:strRef>
          </c:tx>
          <c:spPr>
            <a:solidFill>
              <a:srgbClr val="FF0000"/>
            </a:solidFill>
            <a:ln w="3175">
              <a:noFill/>
            </a:ln>
          </c:spPr>
          <c:invertIfNegative val="0"/>
          <c:dLbls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5D-4991-A6F5-BD51D455B93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6-17</c:v>
                </c:pt>
                <c:pt idx="4">
                  <c:v>18-24</c:v>
                </c:pt>
                <c:pt idx="5">
                  <c:v>25-34</c:v>
                </c:pt>
                <c:pt idx="6">
                  <c:v>35-44</c:v>
                </c:pt>
                <c:pt idx="7">
                  <c:v>45-54</c:v>
                </c:pt>
                <c:pt idx="8">
                  <c:v>55-64</c:v>
                </c:pt>
                <c:pt idx="9">
                  <c:v>65-74</c:v>
                </c:pt>
                <c:pt idx="10">
                  <c:v>75+ 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0.27811860940695299</c:v>
                </c:pt>
                <c:pt idx="1">
                  <c:v>0.28266033254156769</c:v>
                </c:pt>
                <c:pt idx="2">
                  <c:v>0.27468581687612209</c:v>
                </c:pt>
                <c:pt idx="3">
                  <c:v>0.4705882352941177</c:v>
                </c:pt>
                <c:pt idx="4">
                  <c:v>0.5074626865671642</c:v>
                </c:pt>
                <c:pt idx="5">
                  <c:v>0.30769230769230771</c:v>
                </c:pt>
                <c:pt idx="6">
                  <c:v>0.33606557377049179</c:v>
                </c:pt>
                <c:pt idx="7">
                  <c:v>0.36184210526315785</c:v>
                </c:pt>
                <c:pt idx="8">
                  <c:v>0.42592592592592593</c:v>
                </c:pt>
                <c:pt idx="9">
                  <c:v>7.9136690647482008E-2</c:v>
                </c:pt>
                <c:pt idx="10">
                  <c:v>2.8571428571428571E-2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5D-4991-A6F5-BD51D455B93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nevlastní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6-17</c:v>
                </c:pt>
                <c:pt idx="4">
                  <c:v>18-24</c:v>
                </c:pt>
                <c:pt idx="5">
                  <c:v>25-34</c:v>
                </c:pt>
                <c:pt idx="6">
                  <c:v>35-44</c:v>
                </c:pt>
                <c:pt idx="7">
                  <c:v>45-54</c:v>
                </c:pt>
                <c:pt idx="8">
                  <c:v>55-64</c:v>
                </c:pt>
                <c:pt idx="9">
                  <c:v>65-74</c:v>
                </c:pt>
                <c:pt idx="10">
                  <c:v>75+ </c:v>
                </c:pt>
              </c:strCache>
            </c:strRef>
          </c:cat>
          <c:val>
            <c:numRef>
              <c:f>List1!$C$2:$C$12</c:f>
              <c:numCache>
                <c:formatCode>General</c:formatCode>
                <c:ptCount val="11"/>
                <c:pt idx="0">
                  <c:v>0.72188139059304701</c:v>
                </c:pt>
                <c:pt idx="1">
                  <c:v>0.71733966745843236</c:v>
                </c:pt>
                <c:pt idx="2">
                  <c:v>0.72531418312387785</c:v>
                </c:pt>
                <c:pt idx="3">
                  <c:v>0.52941176470588236</c:v>
                </c:pt>
                <c:pt idx="4">
                  <c:v>0.49253731343283585</c:v>
                </c:pt>
                <c:pt idx="5">
                  <c:v>0.69230769230769229</c:v>
                </c:pt>
                <c:pt idx="6">
                  <c:v>0.66393442622950816</c:v>
                </c:pt>
                <c:pt idx="7">
                  <c:v>0.63815789473684215</c:v>
                </c:pt>
                <c:pt idx="8">
                  <c:v>0.57407407407407407</c:v>
                </c:pt>
                <c:pt idx="9">
                  <c:v>0.92086330935251792</c:v>
                </c:pt>
                <c:pt idx="10">
                  <c:v>0.97142857142857142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15D-4991-A6F5-BD51D455B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63883776"/>
        <c:axId val="263893760"/>
      </c:barChart>
      <c:catAx>
        <c:axId val="26388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3893760"/>
        <c:crosses val="autoZero"/>
        <c:auto val="1"/>
        <c:lblAlgn val="ctr"/>
        <c:lblOffset val="100"/>
        <c:noMultiLvlLbl val="1"/>
      </c:catAx>
      <c:valAx>
        <c:axId val="263893760"/>
        <c:scaling>
          <c:orientation val="minMax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3883776"/>
        <c:crossesAt val="1"/>
        <c:crossBetween val="between"/>
      </c:valAx>
    </c:plotArea>
    <c:legend>
      <c:legendPos val="t"/>
      <c:layout>
        <c:manualLayout>
          <c:xMode val="edge"/>
          <c:yMode val="edge"/>
          <c:x val="0.35791641429436705"/>
          <c:y val="0.91460468342358103"/>
          <c:w val="0.27474135131101918"/>
          <c:h val="6.4284972508517738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ptos" panose="020B0004020202020204" pitchFamily="34" charset="0"/>
        </a:defRPr>
      </a:pPr>
      <a:endParaRPr lang="cs-CZ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416265675123943E-2"/>
          <c:y val="3.8016168644530043E-2"/>
          <c:w val="0.88273427627102163"/>
          <c:h val="0.869012912537828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cestovali</c:v>
                </c:pt>
              </c:strCache>
            </c:strRef>
          </c:tx>
          <c:spPr>
            <a:solidFill>
              <a:srgbClr val="FF0000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139-44F7-BCEA-15D6BDE7A25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139-44F7-BCEA-15D6BDE7A25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2016
pracovní 
den</c:v>
                </c:pt>
                <c:pt idx="1">
                  <c:v>2021
pracovní 
den </c:v>
                </c:pt>
                <c:pt idx="2">
                  <c:v>2025
pracovní 
den</c:v>
                </c:pt>
                <c:pt idx="4">
                  <c:v>2016
víkend </c:v>
                </c:pt>
                <c:pt idx="5">
                  <c:v>2021
víkend </c:v>
                </c:pt>
                <c:pt idx="6">
                  <c:v>2025
víkend 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0.9</c:v>
                </c:pt>
                <c:pt idx="1">
                  <c:v>0.75</c:v>
                </c:pt>
                <c:pt idx="2">
                  <c:v>0.83799999999999997</c:v>
                </c:pt>
                <c:pt idx="4">
                  <c:v>0.78</c:v>
                </c:pt>
                <c:pt idx="5">
                  <c:v>0.54</c:v>
                </c:pt>
                <c:pt idx="6">
                  <c:v>0.60599999999999998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39-44F7-BCEA-15D6BDE7A25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necestovali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List1!$A$2:$A$8</c:f>
              <c:strCache>
                <c:ptCount val="7"/>
                <c:pt idx="0">
                  <c:v>2016
pracovní 
den</c:v>
                </c:pt>
                <c:pt idx="1">
                  <c:v>2021
pracovní 
den </c:v>
                </c:pt>
                <c:pt idx="2">
                  <c:v>2025
pracovní 
den</c:v>
                </c:pt>
                <c:pt idx="4">
                  <c:v>2016
víkend </c:v>
                </c:pt>
                <c:pt idx="5">
                  <c:v>2021
víkend </c:v>
                </c:pt>
                <c:pt idx="6">
                  <c:v>2025
víkend 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0.1</c:v>
                </c:pt>
                <c:pt idx="1">
                  <c:v>0.25</c:v>
                </c:pt>
                <c:pt idx="2">
                  <c:v>0.16200000000000001</c:v>
                </c:pt>
                <c:pt idx="4">
                  <c:v>0.22</c:v>
                </c:pt>
                <c:pt idx="5">
                  <c:v>0.46</c:v>
                </c:pt>
                <c:pt idx="6">
                  <c:v>0.39400000000000002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39-44F7-BCEA-15D6BDE7A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100"/>
        <c:axId val="264001408"/>
        <c:axId val="264002944"/>
      </c:barChart>
      <c:catAx>
        <c:axId val="26400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4002944"/>
        <c:crosses val="autoZero"/>
        <c:auto val="1"/>
        <c:lblAlgn val="ctr"/>
        <c:lblOffset val="100"/>
        <c:noMultiLvlLbl val="0"/>
      </c:catAx>
      <c:valAx>
        <c:axId val="26400294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400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450384674137948"/>
          <c:y val="0.33085222692184513"/>
          <c:w val="0.17087534197114251"/>
          <c:h val="0.24607597709698448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ptos" panose="020B0004020202020204" pitchFamily="34" charset="0"/>
        </a:defRPr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224580623074292E-2"/>
          <c:y val="5.4018560179977484E-2"/>
          <c:w val="0.91686237589866482"/>
          <c:h val="0.67720839604190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prac. den 2016 (n=1854)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bez cest</c:v>
                </c:pt>
                <c:pt idx="1">
                  <c:v>1 cesta</c:v>
                </c:pt>
                <c:pt idx="2">
                  <c:v>2 cesty</c:v>
                </c:pt>
                <c:pt idx="3">
                  <c:v>3 cesty</c:v>
                </c:pt>
                <c:pt idx="4">
                  <c:v>4 cesty</c:v>
                </c:pt>
                <c:pt idx="5">
                  <c:v>5 cest</c:v>
                </c:pt>
                <c:pt idx="6">
                  <c:v>6 cest</c:v>
                </c:pt>
                <c:pt idx="7">
                  <c:v>7 cest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0.101402373</c:v>
                </c:pt>
                <c:pt idx="1">
                  <c:v>3.2362460000000003E-2</c:v>
                </c:pt>
                <c:pt idx="2">
                  <c:v>0.39428263200000002</c:v>
                </c:pt>
                <c:pt idx="3">
                  <c:v>0.12405609500000001</c:v>
                </c:pt>
                <c:pt idx="4">
                  <c:v>0.19956850100000001</c:v>
                </c:pt>
                <c:pt idx="5">
                  <c:v>5.5016180999999997E-2</c:v>
                </c:pt>
                <c:pt idx="6">
                  <c:v>5.5555555999999999E-2</c:v>
                </c:pt>
                <c:pt idx="7">
                  <c:v>3.7756203000000002E-2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E6-4B02-B64A-5066F19A33A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prac. den 2021 (n=1024)</c:v>
                </c:pt>
              </c:strCache>
            </c:strRef>
          </c:tx>
          <c:spPr>
            <a:solidFill>
              <a:srgbClr val="FFB2B2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bez cest</c:v>
                </c:pt>
                <c:pt idx="1">
                  <c:v>1 cesta</c:v>
                </c:pt>
                <c:pt idx="2">
                  <c:v>2 cesty</c:v>
                </c:pt>
                <c:pt idx="3">
                  <c:v>3 cesty</c:v>
                </c:pt>
                <c:pt idx="4">
                  <c:v>4 cesty</c:v>
                </c:pt>
                <c:pt idx="5">
                  <c:v>5 cest</c:v>
                </c:pt>
                <c:pt idx="6">
                  <c:v>6 cest</c:v>
                </c:pt>
                <c:pt idx="7">
                  <c:v>7 cest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0.2548828125</c:v>
                </c:pt>
                <c:pt idx="1">
                  <c:v>6.0546875E-2</c:v>
                </c:pt>
                <c:pt idx="2">
                  <c:v>0.4423828125</c:v>
                </c:pt>
                <c:pt idx="3">
                  <c:v>7.6171875E-2</c:v>
                </c:pt>
                <c:pt idx="4">
                  <c:v>0.1025390625</c:v>
                </c:pt>
                <c:pt idx="5">
                  <c:v>3.7109375E-2</c:v>
                </c:pt>
                <c:pt idx="6">
                  <c:v>1.953125E-2</c:v>
                </c:pt>
                <c:pt idx="7">
                  <c:v>6.8359375E-3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E6-4B02-B64A-5066F19A33A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prac. den 2025 (n=978)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List1!$A$2:$A$9</c:f>
              <c:strCache>
                <c:ptCount val="8"/>
                <c:pt idx="0">
                  <c:v>bez cest</c:v>
                </c:pt>
                <c:pt idx="1">
                  <c:v>1 cesta</c:v>
                </c:pt>
                <c:pt idx="2">
                  <c:v>2 cesty</c:v>
                </c:pt>
                <c:pt idx="3">
                  <c:v>3 cesty</c:v>
                </c:pt>
                <c:pt idx="4">
                  <c:v>4 cesty</c:v>
                </c:pt>
                <c:pt idx="5">
                  <c:v>5 cest</c:v>
                </c:pt>
                <c:pt idx="6">
                  <c:v>6 cest</c:v>
                </c:pt>
                <c:pt idx="7">
                  <c:v>7 cest</c:v>
                </c:pt>
              </c:strCache>
            </c:strRef>
          </c:cat>
          <c:val>
            <c:numRef>
              <c:f>List1!$D$2:$D$9</c:f>
              <c:numCache>
                <c:formatCode>General</c:formatCode>
                <c:ptCount val="8"/>
                <c:pt idx="0">
                  <c:v>0.16159999999999999</c:v>
                </c:pt>
                <c:pt idx="1">
                  <c:v>5.3199999999999997E-2</c:v>
                </c:pt>
                <c:pt idx="2">
                  <c:v>0.4264</c:v>
                </c:pt>
                <c:pt idx="3">
                  <c:v>0.1135</c:v>
                </c:pt>
                <c:pt idx="4">
                  <c:v>0.1605</c:v>
                </c:pt>
                <c:pt idx="5">
                  <c:v>4.4999999999999998E-2</c:v>
                </c:pt>
                <c:pt idx="6">
                  <c:v>2.2499999999999999E-2</c:v>
                </c:pt>
                <c:pt idx="7">
                  <c:v>1.7399999999999999E-2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E6-4B02-B64A-5066F19A3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66043776"/>
        <c:axId val="266045312"/>
      </c:barChart>
      <c:catAx>
        <c:axId val="26604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6045312"/>
        <c:crosses val="autoZero"/>
        <c:auto val="1"/>
        <c:lblAlgn val="ctr"/>
        <c:lblOffset val="100"/>
        <c:noMultiLvlLbl val="1"/>
      </c:catAx>
      <c:valAx>
        <c:axId val="266045312"/>
        <c:scaling>
          <c:orientation val="minMax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6043776"/>
        <c:crossesAt val="1"/>
        <c:crossBetween val="between"/>
      </c:valAx>
    </c:plotArea>
    <c:legend>
      <c:legendPos val="t"/>
      <c:layout>
        <c:manualLayout>
          <c:xMode val="edge"/>
          <c:yMode val="edge"/>
          <c:x val="9.05838516932643E-3"/>
          <c:y val="0.90873015873015872"/>
          <c:w val="0.97990976463460966"/>
          <c:h val="6.8154572986069042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ysClr val="windowText" lastClr="000000"/>
          </a:solidFill>
          <a:latin typeface="Aptos" panose="020B0004020202020204" pitchFamily="34" charset="0"/>
        </a:defRPr>
      </a:pPr>
      <a:endParaRPr lang="cs-CZ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224580623074292E-2"/>
          <c:y val="5.4018560179977484E-2"/>
          <c:w val="0.91686237589866482"/>
          <c:h val="0.67720839604190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pracovní den (n = 2318 cest)</c:v>
                </c:pt>
              </c:strCache>
            </c:strRef>
          </c:tx>
          <c:spPr>
            <a:solidFill>
              <a:srgbClr val="FF0000"/>
            </a:solidFill>
            <a:ln w="3175">
              <a:noFill/>
            </a:ln>
          </c:spPr>
          <c:invertIfNegative val="0"/>
          <c:dLbls>
            <c:dLbl>
              <c:idx val="8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do 1 km</c:v>
                </c:pt>
                <c:pt idx="1">
                  <c:v>1,1 - 2 km</c:v>
                </c:pt>
                <c:pt idx="2">
                  <c:v>2,1 - 3 km</c:v>
                </c:pt>
                <c:pt idx="3">
                  <c:v>3,1 - 4 km</c:v>
                </c:pt>
                <c:pt idx="4">
                  <c:v>4,1 - 5 km</c:v>
                </c:pt>
                <c:pt idx="5">
                  <c:v>5,1 - 6 km</c:v>
                </c:pt>
                <c:pt idx="6">
                  <c:v>6,1 - 7 km</c:v>
                </c:pt>
                <c:pt idx="7">
                  <c:v>7,1 - 8 km</c:v>
                </c:pt>
                <c:pt idx="8">
                  <c:v>8,1 - 9 km</c:v>
                </c:pt>
                <c:pt idx="9">
                  <c:v>9,1 - 10 km</c:v>
                </c:pt>
                <c:pt idx="10">
                  <c:v>10,1 - 15 km</c:v>
                </c:pt>
                <c:pt idx="11">
                  <c:v>15,1 - 20 km</c:v>
                </c:pt>
                <c:pt idx="12">
                  <c:v>20,1 - 50 km</c:v>
                </c:pt>
                <c:pt idx="13">
                  <c:v>přes 50 km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0.26790336496980155</c:v>
                </c:pt>
                <c:pt idx="1">
                  <c:v>0.15228645383951683</c:v>
                </c:pt>
                <c:pt idx="2">
                  <c:v>0.13114754098360656</c:v>
                </c:pt>
                <c:pt idx="3">
                  <c:v>7.7221742881794647E-2</c:v>
                </c:pt>
                <c:pt idx="4">
                  <c:v>0.10138050043140638</c:v>
                </c:pt>
                <c:pt idx="5">
                  <c:v>3.8395168248490076E-2</c:v>
                </c:pt>
                <c:pt idx="6">
                  <c:v>2.5452976704055219E-2</c:v>
                </c:pt>
                <c:pt idx="7">
                  <c:v>2.8904227782571183E-2</c:v>
                </c:pt>
                <c:pt idx="8">
                  <c:v>8.1967213114754103E-3</c:v>
                </c:pt>
                <c:pt idx="9">
                  <c:v>3.1492666091458156E-2</c:v>
                </c:pt>
                <c:pt idx="10">
                  <c:v>5.2200172562553923E-2</c:v>
                </c:pt>
                <c:pt idx="11">
                  <c:v>1.8550474547023296E-2</c:v>
                </c:pt>
                <c:pt idx="12">
                  <c:v>3.7532355478861086E-2</c:v>
                </c:pt>
                <c:pt idx="13">
                  <c:v>2.9335634167385674E-2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66-4706-8072-7B83137B3E9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víkend (n = 1259 cest)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3175">
              <a:noFill/>
            </a:ln>
          </c:spPr>
          <c:invertIfNegative val="0"/>
          <c:dLbls>
            <c:dLbl>
              <c:idx val="8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do 1 km</c:v>
                </c:pt>
                <c:pt idx="1">
                  <c:v>1,1 - 2 km</c:v>
                </c:pt>
                <c:pt idx="2">
                  <c:v>2,1 - 3 km</c:v>
                </c:pt>
                <c:pt idx="3">
                  <c:v>3,1 - 4 km</c:v>
                </c:pt>
                <c:pt idx="4">
                  <c:v>4,1 - 5 km</c:v>
                </c:pt>
                <c:pt idx="5">
                  <c:v>5,1 - 6 km</c:v>
                </c:pt>
                <c:pt idx="6">
                  <c:v>6,1 - 7 km</c:v>
                </c:pt>
                <c:pt idx="7">
                  <c:v>7,1 - 8 km</c:v>
                </c:pt>
                <c:pt idx="8">
                  <c:v>8,1 - 9 km</c:v>
                </c:pt>
                <c:pt idx="9">
                  <c:v>9,1 - 10 km</c:v>
                </c:pt>
                <c:pt idx="10">
                  <c:v>10,1 - 15 km</c:v>
                </c:pt>
                <c:pt idx="11">
                  <c:v>15,1 - 20 km</c:v>
                </c:pt>
                <c:pt idx="12">
                  <c:v>20,1 - 50 km</c:v>
                </c:pt>
                <c:pt idx="13">
                  <c:v>přes 50 km</c:v>
                </c:pt>
              </c:strCache>
            </c:strRef>
          </c:cat>
          <c:val>
            <c:numRef>
              <c:f>List1!$C$2:$C$15</c:f>
              <c:numCache>
                <c:formatCode>General</c:formatCode>
                <c:ptCount val="14"/>
                <c:pt idx="0">
                  <c:v>0.12470214455917394</c:v>
                </c:pt>
                <c:pt idx="1">
                  <c:v>8.18109610802224E-2</c:v>
                </c:pt>
                <c:pt idx="2">
                  <c:v>9.6108022239872928E-2</c:v>
                </c:pt>
                <c:pt idx="3">
                  <c:v>9.0548054011119927E-2</c:v>
                </c:pt>
                <c:pt idx="4">
                  <c:v>8.6576648133439238E-2</c:v>
                </c:pt>
                <c:pt idx="5">
                  <c:v>4.2096902303415409E-2</c:v>
                </c:pt>
                <c:pt idx="6">
                  <c:v>3.0976965845909456E-2</c:v>
                </c:pt>
                <c:pt idx="7">
                  <c:v>5.2422557585385228E-2</c:v>
                </c:pt>
                <c:pt idx="8">
                  <c:v>3.1771247021445594E-3</c:v>
                </c:pt>
                <c:pt idx="9">
                  <c:v>3.8919777601270848E-2</c:v>
                </c:pt>
                <c:pt idx="10">
                  <c:v>7.3073868149324858E-2</c:v>
                </c:pt>
                <c:pt idx="11">
                  <c:v>6.830818109610802E-2</c:v>
                </c:pt>
                <c:pt idx="12">
                  <c:v>0.11517077045274027</c:v>
                </c:pt>
                <c:pt idx="13">
                  <c:v>9.6108022239872928E-2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66-4706-8072-7B83137B3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266086656"/>
        <c:axId val="266100736"/>
      </c:barChart>
      <c:catAx>
        <c:axId val="26608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6100736"/>
        <c:crosses val="autoZero"/>
        <c:auto val="1"/>
        <c:lblAlgn val="ctr"/>
        <c:lblOffset val="100"/>
        <c:noMultiLvlLbl val="1"/>
      </c:catAx>
      <c:valAx>
        <c:axId val="266100736"/>
        <c:scaling>
          <c:orientation val="minMax"/>
          <c:max val="0.35000000000000003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6086656"/>
        <c:crossesAt val="1"/>
        <c:crossBetween val="between"/>
      </c:valAx>
    </c:plotArea>
    <c:legend>
      <c:legendPos val="t"/>
      <c:layout>
        <c:manualLayout>
          <c:xMode val="edge"/>
          <c:yMode val="edge"/>
          <c:x val="8.3320574511519419E-2"/>
          <c:y val="0.92350382794948416"/>
          <c:w val="0.75877442403032958"/>
          <c:h val="7.6496172050515843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ysClr val="windowText" lastClr="000000"/>
          </a:solidFill>
          <a:latin typeface="Aptos" panose="020B0004020202020204" pitchFamily="34" charset="0"/>
        </a:defRPr>
      </a:pPr>
      <a:endParaRPr lang="cs-CZ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416265675123943E-2"/>
          <c:y val="5.5962379702537181E-2"/>
          <c:w val="0.79734658958769389"/>
          <c:h val="0.850922783588221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3175">
              <a:noFill/>
            </a:ln>
          </c:spPr>
          <c:invertIfNegative val="0"/>
          <c:dLbls>
            <c:dLbl>
              <c:idx val="1"/>
              <c:layout>
                <c:manualLayout>
                  <c:x val="2.2045855379188711E-3"/>
                  <c:y val="-7.970246752595416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43-498C-B248-BC31FE68DBB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2016
(n=5130 cest)</c:v>
                </c:pt>
                <c:pt idx="1">
                  <c:v>2021
(n=1981 cest)</c:v>
                </c:pt>
                <c:pt idx="2">
                  <c:v>2025 
(n=2318 cest)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 formatCode="0%">
                  <c:v>2.2800000000000001E-2</c:v>
                </c:pt>
                <c:pt idx="1">
                  <c:v>4.0000000000000001E-3</c:v>
                </c:pt>
                <c:pt idx="2">
                  <c:v>1.4999999999999999E-2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43-498C-B248-BC31FE68DBB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VHD</c:v>
                </c:pt>
              </c:strCache>
            </c:strRef>
          </c:tx>
          <c:spPr>
            <a:solidFill>
              <a:srgbClr val="FF000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2016
(n=5130 cest)</c:v>
                </c:pt>
                <c:pt idx="1">
                  <c:v>2021
(n=1981 cest)</c:v>
                </c:pt>
                <c:pt idx="2">
                  <c:v>2025 
(n=2318 cest)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 formatCode="0%">
                  <c:v>0.26919999999999999</c:v>
                </c:pt>
                <c:pt idx="1">
                  <c:v>0.23699999999999999</c:v>
                </c:pt>
                <c:pt idx="2">
                  <c:v>0.30599999999999999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43-498C-B248-BC31FE68DBB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2016
(n=5130 cest)</c:v>
                </c:pt>
                <c:pt idx="1">
                  <c:v>2021
(n=1981 cest)</c:v>
                </c:pt>
                <c:pt idx="2">
                  <c:v>2025 
(n=2318 cest)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 formatCode="0%">
                  <c:v>0.3039</c:v>
                </c:pt>
                <c:pt idx="1">
                  <c:v>0.33600000000000002</c:v>
                </c:pt>
                <c:pt idx="2">
                  <c:v>0.26500000000000001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43-498C-B248-BC31FE68DBB5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Kolo</c:v>
                </c:pt>
              </c:strCache>
            </c:strRef>
          </c:tx>
          <c:spPr>
            <a:solidFill>
              <a:srgbClr val="EEB50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2016
(n=5130 cest)</c:v>
                </c:pt>
                <c:pt idx="1">
                  <c:v>2021
(n=1981 cest)</c:v>
                </c:pt>
                <c:pt idx="2">
                  <c:v>2025 
(n=2318 cest)</c:v>
                </c:pt>
              </c:strCache>
            </c:strRef>
          </c:cat>
          <c:val>
            <c:numRef>
              <c:f>List1!$E$2:$E$4</c:f>
              <c:numCache>
                <c:formatCode>General</c:formatCode>
                <c:ptCount val="3"/>
                <c:pt idx="0" formatCode="0%">
                  <c:v>5.91E-2</c:v>
                </c:pt>
                <c:pt idx="1">
                  <c:v>4.9000000000000002E-2</c:v>
                </c:pt>
                <c:pt idx="2">
                  <c:v>4.2999999999999997E-2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43-498C-B248-BC31FE68DBB5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Pěšky</c:v>
                </c:pt>
              </c:strCache>
            </c:strRef>
          </c:tx>
          <c:spPr>
            <a:solidFill>
              <a:srgbClr val="0B76A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2016
(n=5130 cest)</c:v>
                </c:pt>
                <c:pt idx="1">
                  <c:v>2021
(n=1981 cest)</c:v>
                </c:pt>
                <c:pt idx="2">
                  <c:v>2025 
(n=2318 cest)</c:v>
                </c:pt>
              </c:strCache>
            </c:strRef>
          </c:cat>
          <c:val>
            <c:numRef>
              <c:f>List1!$F$2:$F$4</c:f>
              <c:numCache>
                <c:formatCode>General</c:formatCode>
                <c:ptCount val="3"/>
                <c:pt idx="0" formatCode="0%">
                  <c:v>0.34499999999999997</c:v>
                </c:pt>
                <c:pt idx="1">
                  <c:v>0.374</c:v>
                </c:pt>
                <c:pt idx="2">
                  <c:v>0.372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C43-498C-B248-BC31FE68D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100"/>
        <c:axId val="268841728"/>
        <c:axId val="268843264"/>
      </c:barChart>
      <c:catAx>
        <c:axId val="26884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8843264"/>
        <c:crosses val="autoZero"/>
        <c:auto val="1"/>
        <c:lblAlgn val="ctr"/>
        <c:lblOffset val="100"/>
        <c:noMultiLvlLbl val="0"/>
      </c:catAx>
      <c:valAx>
        <c:axId val="268843264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6884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31338443805639"/>
          <c:y val="0.18183396860424295"/>
          <c:w val="0.11660520283065882"/>
          <c:h val="0.5186332196927733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ptos" panose="020B0004020202020204" pitchFamily="34" charset="0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4C-48A1-853E-80C72C11BEFC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4C-48A1-853E-80C72C11BEFC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4C-48A1-853E-80C72C11BEFC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4C-48A1-853E-80C72C11BEFC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4C-48A1-853E-80C72C11BEFC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4C-48A1-853E-80C72C11BEFC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4C-48A1-853E-80C72C11BEFC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4C-48A1-853E-80C72C11BE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celkem!$B$1:$L$1</c:f>
              <c:numCache>
                <c:formatCode>h:mm</c:formatCode>
                <c:ptCount val="11"/>
                <c:pt idx="0">
                  <c:v>0.20833333333333334</c:v>
                </c:pt>
                <c:pt idx="1">
                  <c:v>0.27083333333333331</c:v>
                </c:pt>
                <c:pt idx="2">
                  <c:v>0.33333333333333331</c:v>
                </c:pt>
                <c:pt idx="3">
                  <c:v>0.39583333333333298</c:v>
                </c:pt>
                <c:pt idx="4">
                  <c:v>0.45833333333333298</c:v>
                </c:pt>
                <c:pt idx="5">
                  <c:v>0.52083333333333304</c:v>
                </c:pt>
                <c:pt idx="6">
                  <c:v>0.58333333333333304</c:v>
                </c:pt>
                <c:pt idx="7">
                  <c:v>0.64583333333333304</c:v>
                </c:pt>
                <c:pt idx="8">
                  <c:v>0.70833333333333304</c:v>
                </c:pt>
                <c:pt idx="9">
                  <c:v>0.77083333333333304</c:v>
                </c:pt>
                <c:pt idx="10">
                  <c:v>0.83333333333333304</c:v>
                </c:pt>
              </c:numCache>
            </c:numRef>
          </c:cat>
          <c:val>
            <c:numRef>
              <c:f>celkem!$B$4:$L$4</c:f>
              <c:numCache>
                <c:formatCode>General</c:formatCode>
                <c:ptCount val="11"/>
                <c:pt idx="0">
                  <c:v>1118</c:v>
                </c:pt>
                <c:pt idx="1">
                  <c:v>1172</c:v>
                </c:pt>
                <c:pt idx="2">
                  <c:v>1416</c:v>
                </c:pt>
                <c:pt idx="3">
                  <c:v>1543</c:v>
                </c:pt>
                <c:pt idx="4">
                  <c:v>1435</c:v>
                </c:pt>
                <c:pt idx="5">
                  <c:v>1434</c:v>
                </c:pt>
                <c:pt idx="6">
                  <c:v>1373</c:v>
                </c:pt>
                <c:pt idx="7">
                  <c:v>1375</c:v>
                </c:pt>
                <c:pt idx="8">
                  <c:v>1479</c:v>
                </c:pt>
                <c:pt idx="9">
                  <c:v>1609</c:v>
                </c:pt>
                <c:pt idx="10">
                  <c:v>1497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BD-497A-B7C8-17F6F305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736128"/>
        <c:axId val="201331840"/>
      </c:lineChart>
      <c:catAx>
        <c:axId val="20073612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01331840"/>
        <c:crosses val="autoZero"/>
        <c:auto val="1"/>
        <c:lblAlgn val="ctr"/>
        <c:lblOffset val="100"/>
        <c:noMultiLvlLbl val="0"/>
      </c:catAx>
      <c:valAx>
        <c:axId val="201331840"/>
        <c:scaling>
          <c:orientation val="minMax"/>
          <c:max val="2126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0073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416265675123943E-2"/>
          <c:y val="5.5962379702537181E-2"/>
          <c:w val="0.74050998091943721"/>
          <c:h val="0.850922783588221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3175">
              <a:noFill/>
            </a:ln>
          </c:spPr>
          <c:invertIfNegative val="0"/>
          <c:cat>
            <c:numRef>
              <c:f>List1!$A$2</c:f>
              <c:numCache>
                <c:formatCode>General</c:formatCode>
                <c:ptCount val="1"/>
                <c:pt idx="0">
                  <c:v>2030</c:v>
                </c:pt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43-498C-B248-BC31FE68DBB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VHD</c:v>
                </c:pt>
              </c:strCache>
            </c:strRef>
          </c:tx>
          <c:spPr>
            <a:solidFill>
              <a:srgbClr val="FF000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</c:f>
              <c:numCache>
                <c:formatCode>General</c:formatCode>
                <c:ptCount val="1"/>
                <c:pt idx="0">
                  <c:v>2030</c:v>
                </c:pt>
              </c:numCache>
            </c:numRef>
          </c:cat>
          <c:val>
            <c:numRef>
              <c:f>List1!$C$2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43-498C-B248-BC31FE68DBB5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</c:f>
              <c:numCache>
                <c:formatCode>General</c:formatCode>
                <c:ptCount val="1"/>
                <c:pt idx="0">
                  <c:v>2030</c:v>
                </c:pt>
              </c:numCache>
            </c:numRef>
          </c:cat>
          <c:val>
            <c:numRef>
              <c:f>List1!$D$2</c:f>
              <c:numCache>
                <c:formatCode>0%</c:formatCode>
                <c:ptCount val="1"/>
                <c:pt idx="0">
                  <c:v>0.25700000000000001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43-498C-B248-BC31FE68DBB5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Kolo</c:v>
                </c:pt>
              </c:strCache>
            </c:strRef>
          </c:tx>
          <c:spPr>
            <a:solidFill>
              <a:srgbClr val="EEB50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</c:f>
              <c:numCache>
                <c:formatCode>General</c:formatCode>
                <c:ptCount val="1"/>
                <c:pt idx="0">
                  <c:v>2030</c:v>
                </c:pt>
              </c:numCache>
            </c:numRef>
          </c:cat>
          <c:val>
            <c:numRef>
              <c:f>List1!$E$2</c:f>
              <c:numCache>
                <c:formatCode>0%</c:formatCode>
                <c:ptCount val="1"/>
                <c:pt idx="0">
                  <c:v>7.5999999999999998E-2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43-498C-B248-BC31FE68DBB5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Pěšky</c:v>
                </c:pt>
              </c:strCache>
            </c:strRef>
          </c:tx>
          <c:spPr>
            <a:solidFill>
              <a:srgbClr val="0B76A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</c:f>
              <c:numCache>
                <c:formatCode>General</c:formatCode>
                <c:ptCount val="1"/>
                <c:pt idx="0">
                  <c:v>2030</c:v>
                </c:pt>
              </c:numCache>
            </c:numRef>
          </c:cat>
          <c:val>
            <c:numRef>
              <c:f>List1!$F$2</c:f>
              <c:numCache>
                <c:formatCode>0%</c:formatCode>
                <c:ptCount val="1"/>
                <c:pt idx="0">
                  <c:v>0.36499999999999999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C43-498C-B248-BC31FE68D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100"/>
        <c:axId val="271266560"/>
        <c:axId val="271268096"/>
      </c:barChart>
      <c:catAx>
        <c:axId val="27126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71268096"/>
        <c:crosses val="autoZero"/>
        <c:auto val="1"/>
        <c:lblAlgn val="ctr"/>
        <c:lblOffset val="100"/>
        <c:noMultiLvlLbl val="0"/>
      </c:catAx>
      <c:valAx>
        <c:axId val="271268096"/>
        <c:scaling>
          <c:orientation val="minMax"/>
        </c:scaling>
        <c:delete val="1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crossAx val="27126656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ptos" panose="020B0004020202020204" pitchFamily="34" charset="0"/>
        </a:defRPr>
      </a:pPr>
      <a:endParaRPr lang="cs-CZ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416265675123943E-2"/>
          <c:y val="5.5962379702537181E-2"/>
          <c:w val="0.79675491952394839"/>
          <c:h val="0.850922783588221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D9D9D9"/>
            </a:solidFill>
            <a:ln w="3175">
              <a:noFill/>
            </a:ln>
          </c:spPr>
          <c:invertIfNegative val="0"/>
          <c:dLbls>
            <c:dLbl>
              <c:idx val="1"/>
              <c:layout>
                <c:manualLayout>
                  <c:x val="-8.0833869257269799E-17"/>
                  <c:y val="-3.978400549393837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7F-43F2-A8BB-43F96D76929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2016
(n=2126 cest)</c:v>
                </c:pt>
                <c:pt idx="1">
                  <c:v>2021
(n=1119 cest)</c:v>
                </c:pt>
                <c:pt idx="2">
                  <c:v>2025 
(n=1259 cest)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 formatCode="0%">
                  <c:v>3.5277516000000002E-2</c:v>
                </c:pt>
                <c:pt idx="1">
                  <c:v>6.0000000000000001E-3</c:v>
                </c:pt>
                <c:pt idx="2">
                  <c:v>1.7000000000000001E-2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7F-43F2-A8BB-43F96D76929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VHD</c:v>
                </c:pt>
              </c:strCache>
            </c:strRef>
          </c:tx>
          <c:spPr>
            <a:solidFill>
              <a:srgbClr val="FF000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2016
(n=2126 cest)</c:v>
                </c:pt>
                <c:pt idx="1">
                  <c:v>2021
(n=1119 cest)</c:v>
                </c:pt>
                <c:pt idx="2">
                  <c:v>2025 
(n=1259 cest)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 formatCode="0%">
                  <c:v>0.23424270899999999</c:v>
                </c:pt>
                <c:pt idx="1">
                  <c:v>0.13900000000000001</c:v>
                </c:pt>
                <c:pt idx="2">
                  <c:v>0.20300000000000001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7F-43F2-A8BB-43F96D769296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rgbClr val="A6A6A6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2016
(n=2126 cest)</c:v>
                </c:pt>
                <c:pt idx="1">
                  <c:v>2021
(n=1119 cest)</c:v>
                </c:pt>
                <c:pt idx="2">
                  <c:v>2025 
(n=1259 cest)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 formatCode="0%">
                  <c:v>0.36641580400000001</c:v>
                </c:pt>
                <c:pt idx="1">
                  <c:v>0.441</c:v>
                </c:pt>
                <c:pt idx="2">
                  <c:v>0.44900000000000001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7F-43F2-A8BB-43F96D769296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Kolo</c:v>
                </c:pt>
              </c:strCache>
            </c:strRef>
          </c:tx>
          <c:spPr>
            <a:solidFill>
              <a:srgbClr val="EEB50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2016
(n=2126 cest)</c:v>
                </c:pt>
                <c:pt idx="1">
                  <c:v>2021
(n=1119 cest)</c:v>
                </c:pt>
                <c:pt idx="2">
                  <c:v>2025 
(n=1259 cest)</c:v>
                </c:pt>
              </c:strCache>
            </c:strRef>
          </c:cat>
          <c:val>
            <c:numRef>
              <c:f>List1!$E$2:$E$4</c:f>
              <c:numCache>
                <c:formatCode>General</c:formatCode>
                <c:ptCount val="3"/>
                <c:pt idx="0" formatCode="0%">
                  <c:v>7.1495767000000002E-2</c:v>
                </c:pt>
                <c:pt idx="1">
                  <c:v>6.6000000000000003E-2</c:v>
                </c:pt>
                <c:pt idx="2">
                  <c:v>4.4999999999999998E-2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7F-43F2-A8BB-43F96D769296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Pěšky</c:v>
                </c:pt>
              </c:strCache>
            </c:strRef>
          </c:tx>
          <c:spPr>
            <a:solidFill>
              <a:srgbClr val="0B76A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2016
(n=2126 cest)</c:v>
                </c:pt>
                <c:pt idx="1">
                  <c:v>2021
(n=1119 cest)</c:v>
                </c:pt>
                <c:pt idx="2">
                  <c:v>2025 
(n=1259 cest)</c:v>
                </c:pt>
              </c:strCache>
            </c:strRef>
          </c:cat>
          <c:val>
            <c:numRef>
              <c:f>List1!$F$2:$F$4</c:f>
              <c:numCache>
                <c:formatCode>General</c:formatCode>
                <c:ptCount val="3"/>
                <c:pt idx="0" formatCode="0%">
                  <c:v>0.29256820300000003</c:v>
                </c:pt>
                <c:pt idx="1">
                  <c:v>0.34899999999999998</c:v>
                </c:pt>
                <c:pt idx="2">
                  <c:v>0.28699999999999998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E7F-43F2-A8BB-43F96D769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overlap val="100"/>
        <c:axId val="271039104"/>
        <c:axId val="271053184"/>
      </c:barChart>
      <c:catAx>
        <c:axId val="27103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71053184"/>
        <c:crosses val="autoZero"/>
        <c:auto val="1"/>
        <c:lblAlgn val="ctr"/>
        <c:lblOffset val="100"/>
        <c:noMultiLvlLbl val="0"/>
      </c:catAx>
      <c:valAx>
        <c:axId val="271053184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71039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43032815342525"/>
          <c:y val="0.1943047441650439"/>
          <c:w val="0.12236508630865586"/>
          <c:h val="0.5186332196927733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ptos" panose="020B0004020202020204" pitchFamily="34" charset="0"/>
        </a:defRPr>
      </a:pPr>
      <a:endParaRPr lang="cs-CZ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24580623074292E-2"/>
          <c:y val="5.4018560179977484E-2"/>
          <c:w val="0.91686237589866482"/>
          <c:h val="0.6443389958181908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pěšky</c:v>
                </c:pt>
              </c:strCache>
            </c:strRef>
          </c:tx>
          <c:spPr>
            <a:solidFill>
              <a:srgbClr val="0B76A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List1!$A$2:$A$16</c:f>
              <c:strCache>
                <c:ptCount val="15"/>
                <c:pt idx="0">
                  <c:v>celkem</c:v>
                </c:pt>
                <c:pt idx="1">
                  <c:v>do 1 km</c:v>
                </c:pt>
                <c:pt idx="2">
                  <c:v>1,1 - 2 km</c:v>
                </c:pt>
                <c:pt idx="3">
                  <c:v>2,1 - 3 km</c:v>
                </c:pt>
                <c:pt idx="4">
                  <c:v>3,1 - 4 km</c:v>
                </c:pt>
                <c:pt idx="5">
                  <c:v>4,1 - 5 km</c:v>
                </c:pt>
                <c:pt idx="6">
                  <c:v>5,1 - 6 km</c:v>
                </c:pt>
                <c:pt idx="7">
                  <c:v>6,1 - 7 km</c:v>
                </c:pt>
                <c:pt idx="8">
                  <c:v>7,1 - 8 km</c:v>
                </c:pt>
                <c:pt idx="9">
                  <c:v>8,1 - 9 km</c:v>
                </c:pt>
                <c:pt idx="10">
                  <c:v>9,1 - 10 km</c:v>
                </c:pt>
                <c:pt idx="11">
                  <c:v>10,1 - 15 km</c:v>
                </c:pt>
                <c:pt idx="12">
                  <c:v>15,1 - 20 km</c:v>
                </c:pt>
                <c:pt idx="13">
                  <c:v>20,1 - 50 km</c:v>
                </c:pt>
                <c:pt idx="14">
                  <c:v>přes 50 km</c:v>
                </c:pt>
              </c:strCache>
            </c:strRef>
          </c:cat>
          <c:val>
            <c:numRef>
              <c:f>List1!$B$2:$B$16</c:f>
              <c:numCache>
                <c:formatCode>0.00%</c:formatCode>
                <c:ptCount val="15"/>
                <c:pt idx="0" formatCode="0%">
                  <c:v>0.37</c:v>
                </c:pt>
                <c:pt idx="1">
                  <c:v>0.82399999999999995</c:v>
                </c:pt>
                <c:pt idx="2">
                  <c:v>0.49299999999999999</c:v>
                </c:pt>
                <c:pt idx="3">
                  <c:v>0.22</c:v>
                </c:pt>
                <c:pt idx="4">
                  <c:v>0.17899999999999999</c:v>
                </c:pt>
                <c:pt idx="5">
                  <c:v>0.17399999999999999</c:v>
                </c:pt>
                <c:pt idx="6">
                  <c:v>0.124</c:v>
                </c:pt>
                <c:pt idx="7">
                  <c:v>6.8000000000000005E-2</c:v>
                </c:pt>
                <c:pt idx="8">
                  <c:v>0.11899999999999999</c:v>
                </c:pt>
                <c:pt idx="10">
                  <c:v>8.2000000000000003E-2</c:v>
                </c:pt>
                <c:pt idx="11">
                  <c:v>4.1000000000000002E-2</c:v>
                </c:pt>
                <c:pt idx="13">
                  <c:v>1.0999999999999999E-2</c:v>
                </c:pt>
                <c:pt idx="14">
                  <c:v>1.4999999999999999E-2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A0-4EED-9CBD-CF4EB4F3A89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VHD</c:v>
                </c:pt>
              </c:strCache>
            </c:strRef>
          </c:tx>
          <c:spPr>
            <a:solidFill>
              <a:srgbClr val="FF000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List1!$A$2:$A$16</c:f>
              <c:strCache>
                <c:ptCount val="15"/>
                <c:pt idx="0">
                  <c:v>celkem</c:v>
                </c:pt>
                <c:pt idx="1">
                  <c:v>do 1 km</c:v>
                </c:pt>
                <c:pt idx="2">
                  <c:v>1,1 - 2 km</c:v>
                </c:pt>
                <c:pt idx="3">
                  <c:v>2,1 - 3 km</c:v>
                </c:pt>
                <c:pt idx="4">
                  <c:v>3,1 - 4 km</c:v>
                </c:pt>
                <c:pt idx="5">
                  <c:v>4,1 - 5 km</c:v>
                </c:pt>
                <c:pt idx="6">
                  <c:v>5,1 - 6 km</c:v>
                </c:pt>
                <c:pt idx="7">
                  <c:v>6,1 - 7 km</c:v>
                </c:pt>
                <c:pt idx="8">
                  <c:v>7,1 - 8 km</c:v>
                </c:pt>
                <c:pt idx="9">
                  <c:v>8,1 - 9 km</c:v>
                </c:pt>
                <c:pt idx="10">
                  <c:v>9,1 - 10 km</c:v>
                </c:pt>
                <c:pt idx="11">
                  <c:v>10,1 - 15 km</c:v>
                </c:pt>
                <c:pt idx="12">
                  <c:v>15,1 - 20 km</c:v>
                </c:pt>
                <c:pt idx="13">
                  <c:v>20,1 - 50 km</c:v>
                </c:pt>
                <c:pt idx="14">
                  <c:v>přes 50 km</c:v>
                </c:pt>
              </c:strCache>
            </c:strRef>
          </c:cat>
          <c:val>
            <c:numRef>
              <c:f>List1!$C$2:$C$16</c:f>
              <c:numCache>
                <c:formatCode>0.00%</c:formatCode>
                <c:ptCount val="15"/>
                <c:pt idx="0" formatCode="0%">
                  <c:v>0.31</c:v>
                </c:pt>
                <c:pt idx="1">
                  <c:v>8.2000000000000003E-2</c:v>
                </c:pt>
                <c:pt idx="2">
                  <c:v>0.23799999999999999</c:v>
                </c:pt>
                <c:pt idx="3">
                  <c:v>0.44400000000000001</c:v>
                </c:pt>
                <c:pt idx="4">
                  <c:v>0.497</c:v>
                </c:pt>
                <c:pt idx="5">
                  <c:v>0.45500000000000002</c:v>
                </c:pt>
                <c:pt idx="6">
                  <c:v>0.56200000000000006</c:v>
                </c:pt>
                <c:pt idx="7">
                  <c:v>0.49199999999999999</c:v>
                </c:pt>
                <c:pt idx="8">
                  <c:v>0.433</c:v>
                </c:pt>
                <c:pt idx="9">
                  <c:v>0.57899999999999996</c:v>
                </c:pt>
                <c:pt idx="10">
                  <c:v>0.49299999999999999</c:v>
                </c:pt>
                <c:pt idx="11">
                  <c:v>0.33100000000000002</c:v>
                </c:pt>
                <c:pt idx="12">
                  <c:v>0.30199999999999999</c:v>
                </c:pt>
                <c:pt idx="13">
                  <c:v>0.27600000000000002</c:v>
                </c:pt>
                <c:pt idx="14">
                  <c:v>0.16200000000000001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A0-4EED-9CBD-CF4EB4F3A89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rgbClr val="A6A6A6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List1!$A$2:$A$16</c:f>
              <c:strCache>
                <c:ptCount val="15"/>
                <c:pt idx="0">
                  <c:v>celkem</c:v>
                </c:pt>
                <c:pt idx="1">
                  <c:v>do 1 km</c:v>
                </c:pt>
                <c:pt idx="2">
                  <c:v>1,1 - 2 km</c:v>
                </c:pt>
                <c:pt idx="3">
                  <c:v>2,1 - 3 km</c:v>
                </c:pt>
                <c:pt idx="4">
                  <c:v>3,1 - 4 km</c:v>
                </c:pt>
                <c:pt idx="5">
                  <c:v>4,1 - 5 km</c:v>
                </c:pt>
                <c:pt idx="6">
                  <c:v>5,1 - 6 km</c:v>
                </c:pt>
                <c:pt idx="7">
                  <c:v>6,1 - 7 km</c:v>
                </c:pt>
                <c:pt idx="8">
                  <c:v>7,1 - 8 km</c:v>
                </c:pt>
                <c:pt idx="9">
                  <c:v>8,1 - 9 km</c:v>
                </c:pt>
                <c:pt idx="10">
                  <c:v>9,1 - 10 km</c:v>
                </c:pt>
                <c:pt idx="11">
                  <c:v>10,1 - 15 km</c:v>
                </c:pt>
                <c:pt idx="12">
                  <c:v>15,1 - 20 km</c:v>
                </c:pt>
                <c:pt idx="13">
                  <c:v>20,1 - 50 km</c:v>
                </c:pt>
                <c:pt idx="14">
                  <c:v>přes 50 km</c:v>
                </c:pt>
              </c:strCache>
            </c:strRef>
          </c:cat>
          <c:val>
            <c:numRef>
              <c:f>List1!$D$2:$D$16</c:f>
              <c:numCache>
                <c:formatCode>0.00%</c:formatCode>
                <c:ptCount val="15"/>
                <c:pt idx="0" formatCode="0%">
                  <c:v>0.27</c:v>
                </c:pt>
                <c:pt idx="1">
                  <c:v>5.2999999999999999E-2</c:v>
                </c:pt>
                <c:pt idx="2">
                  <c:v>0.20100000000000001</c:v>
                </c:pt>
                <c:pt idx="3">
                  <c:v>0.24</c:v>
                </c:pt>
                <c:pt idx="4">
                  <c:v>0.23499999999999999</c:v>
                </c:pt>
                <c:pt idx="5">
                  <c:v>0.311</c:v>
                </c:pt>
                <c:pt idx="6">
                  <c:v>0.27</c:v>
                </c:pt>
                <c:pt idx="7">
                  <c:v>0.40699999999999997</c:v>
                </c:pt>
                <c:pt idx="8">
                  <c:v>0.373</c:v>
                </c:pt>
                <c:pt idx="9">
                  <c:v>0.42099999999999999</c:v>
                </c:pt>
                <c:pt idx="10">
                  <c:v>0.35599999999999998</c:v>
                </c:pt>
                <c:pt idx="11">
                  <c:v>0.58699999999999997</c:v>
                </c:pt>
                <c:pt idx="12">
                  <c:v>0.67400000000000004</c:v>
                </c:pt>
                <c:pt idx="13">
                  <c:v>0.67800000000000005</c:v>
                </c:pt>
                <c:pt idx="14">
                  <c:v>0.82399999999999995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A0-4EED-9CBD-CF4EB4F3A899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kolo</c:v>
                </c:pt>
              </c:strCache>
            </c:strRef>
          </c:tx>
          <c:spPr>
            <a:solidFill>
              <a:srgbClr val="EEB50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List1!$A$2:$A$16</c:f>
              <c:strCache>
                <c:ptCount val="15"/>
                <c:pt idx="0">
                  <c:v>celkem</c:v>
                </c:pt>
                <c:pt idx="1">
                  <c:v>do 1 km</c:v>
                </c:pt>
                <c:pt idx="2">
                  <c:v>1,1 - 2 km</c:v>
                </c:pt>
                <c:pt idx="3">
                  <c:v>2,1 - 3 km</c:v>
                </c:pt>
                <c:pt idx="4">
                  <c:v>3,1 - 4 km</c:v>
                </c:pt>
                <c:pt idx="5">
                  <c:v>4,1 - 5 km</c:v>
                </c:pt>
                <c:pt idx="6">
                  <c:v>5,1 - 6 km</c:v>
                </c:pt>
                <c:pt idx="7">
                  <c:v>6,1 - 7 km</c:v>
                </c:pt>
                <c:pt idx="8">
                  <c:v>7,1 - 8 km</c:v>
                </c:pt>
                <c:pt idx="9">
                  <c:v>8,1 - 9 km</c:v>
                </c:pt>
                <c:pt idx="10">
                  <c:v>9,1 - 10 km</c:v>
                </c:pt>
                <c:pt idx="11">
                  <c:v>10,1 - 15 km</c:v>
                </c:pt>
                <c:pt idx="12">
                  <c:v>15,1 - 20 km</c:v>
                </c:pt>
                <c:pt idx="13">
                  <c:v>20,1 - 50 km</c:v>
                </c:pt>
                <c:pt idx="14">
                  <c:v>přes 50 km</c:v>
                </c:pt>
              </c:strCache>
            </c:strRef>
          </c:cat>
          <c:val>
            <c:numRef>
              <c:f>List1!$E$2:$E$16</c:f>
              <c:numCache>
                <c:formatCode>0.00%</c:formatCode>
                <c:ptCount val="15"/>
                <c:pt idx="0" formatCode="0%">
                  <c:v>0.04</c:v>
                </c:pt>
                <c:pt idx="1">
                  <c:v>2.1000000000000001E-2</c:v>
                </c:pt>
                <c:pt idx="2">
                  <c:v>6.8000000000000005E-2</c:v>
                </c:pt>
                <c:pt idx="3">
                  <c:v>6.9000000000000006E-2</c:v>
                </c:pt>
                <c:pt idx="4">
                  <c:v>6.7000000000000004E-2</c:v>
                </c:pt>
                <c:pt idx="5">
                  <c:v>5.5E-2</c:v>
                </c:pt>
                <c:pt idx="6">
                  <c:v>3.4000000000000002E-2</c:v>
                </c:pt>
                <c:pt idx="8">
                  <c:v>0.06</c:v>
                </c:pt>
                <c:pt idx="10">
                  <c:v>5.5E-2</c:v>
                </c:pt>
                <c:pt idx="11">
                  <c:v>3.3000000000000002E-2</c:v>
                </c:pt>
                <c:pt idx="13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A0-4EED-9CBD-CF4EB4F3A899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175">
              <a:noFill/>
            </a:ln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1A0-4EED-9CBD-CF4EB4F3A899}"/>
              </c:ext>
            </c:extLst>
          </c:dPt>
          <c:cat>
            <c:strRef>
              <c:f>List1!$A$2:$A$16</c:f>
              <c:strCache>
                <c:ptCount val="15"/>
                <c:pt idx="0">
                  <c:v>celkem</c:v>
                </c:pt>
                <c:pt idx="1">
                  <c:v>do 1 km</c:v>
                </c:pt>
                <c:pt idx="2">
                  <c:v>1,1 - 2 km</c:v>
                </c:pt>
                <c:pt idx="3">
                  <c:v>2,1 - 3 km</c:v>
                </c:pt>
                <c:pt idx="4">
                  <c:v>3,1 - 4 km</c:v>
                </c:pt>
                <c:pt idx="5">
                  <c:v>4,1 - 5 km</c:v>
                </c:pt>
                <c:pt idx="6">
                  <c:v>5,1 - 6 km</c:v>
                </c:pt>
                <c:pt idx="7">
                  <c:v>6,1 - 7 km</c:v>
                </c:pt>
                <c:pt idx="8">
                  <c:v>7,1 - 8 km</c:v>
                </c:pt>
                <c:pt idx="9">
                  <c:v>8,1 - 9 km</c:v>
                </c:pt>
                <c:pt idx="10">
                  <c:v>9,1 - 10 km</c:v>
                </c:pt>
                <c:pt idx="11">
                  <c:v>10,1 - 15 km</c:v>
                </c:pt>
                <c:pt idx="12">
                  <c:v>15,1 - 20 km</c:v>
                </c:pt>
                <c:pt idx="13">
                  <c:v>20,1 - 50 km</c:v>
                </c:pt>
                <c:pt idx="14">
                  <c:v>přes 50 km</c:v>
                </c:pt>
              </c:strCache>
            </c:strRef>
          </c:cat>
          <c:val>
            <c:numRef>
              <c:f>List1!$F$2:$F$16</c:f>
              <c:numCache>
                <c:formatCode>0.00%</c:formatCode>
                <c:ptCount val="15"/>
                <c:pt idx="0" formatCode="0%">
                  <c:v>0.02</c:v>
                </c:pt>
                <c:pt idx="1">
                  <c:v>1.9E-2</c:v>
                </c:pt>
                <c:pt idx="3">
                  <c:v>2.5999999999999999E-2</c:v>
                </c:pt>
                <c:pt idx="4">
                  <c:v>2.1999999999999999E-2</c:v>
                </c:pt>
                <c:pt idx="5">
                  <c:v>4.0000000000000001E-3</c:v>
                </c:pt>
                <c:pt idx="6">
                  <c:v>1.0999999999999999E-2</c:v>
                </c:pt>
                <c:pt idx="7">
                  <c:v>3.4000000000000002E-2</c:v>
                </c:pt>
                <c:pt idx="8">
                  <c:v>1.4999999999999999E-2</c:v>
                </c:pt>
                <c:pt idx="10">
                  <c:v>1.4E-2</c:v>
                </c:pt>
                <c:pt idx="11">
                  <c:v>8.0000000000000002E-3</c:v>
                </c:pt>
                <c:pt idx="12">
                  <c:v>2.3E-2</c:v>
                </c:pt>
                <c:pt idx="13">
                  <c:v>2.3E-2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1A0-4EED-9CBD-CF4EB4F3A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axId val="271122816"/>
        <c:axId val="271124352"/>
      </c:barChart>
      <c:catAx>
        <c:axId val="27112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71124352"/>
        <c:crosses val="autoZero"/>
        <c:auto val="1"/>
        <c:lblAlgn val="ctr"/>
        <c:lblOffset val="100"/>
        <c:noMultiLvlLbl val="1"/>
      </c:catAx>
      <c:valAx>
        <c:axId val="271124352"/>
        <c:scaling>
          <c:orientation val="minMax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71122816"/>
        <c:crossesAt val="1"/>
        <c:crossBetween val="between"/>
      </c:valAx>
    </c:plotArea>
    <c:legend>
      <c:legendPos val="t"/>
      <c:layout>
        <c:manualLayout>
          <c:xMode val="edge"/>
          <c:yMode val="edge"/>
          <c:x val="0.24020868919162877"/>
          <c:y val="0.92566154119803201"/>
          <c:w val="0.55196105380791516"/>
          <c:h val="7.0318210223722033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ptos" panose="020B0004020202020204" pitchFamily="34" charset="0"/>
        </a:defRPr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564738435473344"/>
          <c:y val="2.1303284448984959E-2"/>
          <c:w val="0.67329812940049161"/>
          <c:h val="0.82484287263603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pěšky</c:v>
                </c:pt>
              </c:strCache>
            </c:strRef>
          </c:tx>
          <c:spPr>
            <a:solidFill>
              <a:srgbClr val="0B76A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1">
                  <c:v>návrat do bydliště</c:v>
                </c:pt>
                <c:pt idx="2">
                  <c:v>do práce</c:v>
                </c:pt>
                <c:pt idx="3">
                  <c:v>volnočasová aktivita</c:v>
                </c:pt>
                <c:pt idx="4">
                  <c:v>nákupy, služby</c:v>
                </c:pt>
                <c:pt idx="5">
                  <c:v>vzdělávání</c:v>
                </c:pt>
                <c:pt idx="6">
                  <c:v>soukromé zařizování</c:v>
                </c:pt>
                <c:pt idx="7">
                  <c:v>doprovod jiné osoby</c:v>
                </c:pt>
                <c:pt idx="8">
                  <c:v>v rámci práce</c:v>
                </c:pt>
                <c:pt idx="9">
                  <c:v>stravování</c:v>
                </c:pt>
                <c:pt idx="10">
                  <c:v>jiný účel</c:v>
                </c:pt>
              </c:strCache>
            </c:strRef>
          </c:cat>
          <c:val>
            <c:numRef>
              <c:f>List1!$B$2:$B$12</c:f>
              <c:numCache>
                <c:formatCode>#\ ##0.0%</c:formatCode>
                <c:ptCount val="11"/>
                <c:pt idx="0" formatCode="0.00%">
                  <c:v>0.37</c:v>
                </c:pt>
                <c:pt idx="1">
                  <c:v>0.32910052910052912</c:v>
                </c:pt>
                <c:pt idx="2">
                  <c:v>0.21666666666666667</c:v>
                </c:pt>
                <c:pt idx="3">
                  <c:v>0.65187713310580209</c:v>
                </c:pt>
                <c:pt idx="4">
                  <c:v>0.40647482014388486</c:v>
                </c:pt>
                <c:pt idx="5">
                  <c:v>0.37272727272727274</c:v>
                </c:pt>
                <c:pt idx="6">
                  <c:v>0.26923076923076922</c:v>
                </c:pt>
                <c:pt idx="7">
                  <c:v>0.5</c:v>
                </c:pt>
                <c:pt idx="8">
                  <c:v>0.11538461538461538</c:v>
                </c:pt>
                <c:pt idx="9">
                  <c:v>0.63636363636363635</c:v>
                </c:pt>
                <c:pt idx="10">
                  <c:v>0.4705882352941177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D0-4F3B-BAC7-92659CE474A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VHD</c:v>
                </c:pt>
              </c:strCache>
            </c:strRef>
          </c:tx>
          <c:spPr>
            <a:solidFill>
              <a:srgbClr val="FF0000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1">
                  <c:v>návrat do bydliště</c:v>
                </c:pt>
                <c:pt idx="2">
                  <c:v>do práce</c:v>
                </c:pt>
                <c:pt idx="3">
                  <c:v>volnočasová aktivita</c:v>
                </c:pt>
                <c:pt idx="4">
                  <c:v>nákupy, služby</c:v>
                </c:pt>
                <c:pt idx="5">
                  <c:v>vzdělávání</c:v>
                </c:pt>
                <c:pt idx="6">
                  <c:v>soukromé zařizování</c:v>
                </c:pt>
                <c:pt idx="7">
                  <c:v>doprovod jiné osoby</c:v>
                </c:pt>
                <c:pt idx="8">
                  <c:v>v rámci práce</c:v>
                </c:pt>
                <c:pt idx="9">
                  <c:v>stravování</c:v>
                </c:pt>
                <c:pt idx="10">
                  <c:v>jiný účel</c:v>
                </c:pt>
              </c:strCache>
            </c:strRef>
          </c:cat>
          <c:val>
            <c:numRef>
              <c:f>List1!$C$2:$C$12</c:f>
              <c:numCache>
                <c:formatCode>#\ ##0.0%</c:formatCode>
                <c:ptCount val="11"/>
                <c:pt idx="0" formatCode="0.00%">
                  <c:v>0.31</c:v>
                </c:pt>
                <c:pt idx="1">
                  <c:v>0.33015873015873021</c:v>
                </c:pt>
                <c:pt idx="2">
                  <c:v>0.36944444444444441</c:v>
                </c:pt>
                <c:pt idx="3">
                  <c:v>0.17747440273037501</c:v>
                </c:pt>
                <c:pt idx="4">
                  <c:v>0.2446043165467626</c:v>
                </c:pt>
                <c:pt idx="5">
                  <c:v>0.5</c:v>
                </c:pt>
                <c:pt idx="6">
                  <c:v>0.44871794871794868</c:v>
                </c:pt>
                <c:pt idx="7">
                  <c:v>0.24358974358974358</c:v>
                </c:pt>
                <c:pt idx="8">
                  <c:v>3.8461538461538464E-2</c:v>
                </c:pt>
                <c:pt idx="9">
                  <c:v>0.22727272727272727</c:v>
                </c:pt>
                <c:pt idx="10">
                  <c:v>0.2745098039215686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D0-4F3B-BAC7-92659CE474A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rgbClr val="A6A6A6"/>
            </a:solidFill>
            <a:ln w="3175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1">
                  <c:v>návrat do bydliště</c:v>
                </c:pt>
                <c:pt idx="2">
                  <c:v>do práce</c:v>
                </c:pt>
                <c:pt idx="3">
                  <c:v>volnočasová aktivita</c:v>
                </c:pt>
                <c:pt idx="4">
                  <c:v>nákupy, služby</c:v>
                </c:pt>
                <c:pt idx="5">
                  <c:v>vzdělávání</c:v>
                </c:pt>
                <c:pt idx="6">
                  <c:v>soukromé zařizování</c:v>
                </c:pt>
                <c:pt idx="7">
                  <c:v>doprovod jiné osoby</c:v>
                </c:pt>
                <c:pt idx="8">
                  <c:v>v rámci práce</c:v>
                </c:pt>
                <c:pt idx="9">
                  <c:v>stravování</c:v>
                </c:pt>
                <c:pt idx="10">
                  <c:v>jiný účel</c:v>
                </c:pt>
              </c:strCache>
            </c:strRef>
          </c:cat>
          <c:val>
            <c:numRef>
              <c:f>List1!$D$2:$D$12</c:f>
              <c:numCache>
                <c:formatCode>#\ ##0.0%</c:formatCode>
                <c:ptCount val="11"/>
                <c:pt idx="0" formatCode="0.00%">
                  <c:v>0.27</c:v>
                </c:pt>
                <c:pt idx="1">
                  <c:v>0.27830687830687828</c:v>
                </c:pt>
                <c:pt idx="2">
                  <c:v>0.35555555555555557</c:v>
                </c:pt>
                <c:pt idx="3">
                  <c:v>0.10921501706484643</c:v>
                </c:pt>
                <c:pt idx="4">
                  <c:v>0.29856115107913672</c:v>
                </c:pt>
                <c:pt idx="5">
                  <c:v>0.10909090909090909</c:v>
                </c:pt>
                <c:pt idx="6">
                  <c:v>0.23076923076923075</c:v>
                </c:pt>
                <c:pt idx="7">
                  <c:v>0.25641025641025644</c:v>
                </c:pt>
                <c:pt idx="8">
                  <c:v>0.75</c:v>
                </c:pt>
                <c:pt idx="9">
                  <c:v>0.13636363636363635</c:v>
                </c:pt>
                <c:pt idx="10">
                  <c:v>0.15686274509803921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D0-4F3B-BAC7-92659CE474A7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kolo</c:v>
                </c:pt>
              </c:strCache>
            </c:strRef>
          </c:tx>
          <c:spPr>
            <a:solidFill>
              <a:srgbClr val="FDAE61"/>
            </a:solidFill>
            <a:ln w="3175">
              <a:noFill/>
            </a:ln>
          </c:spPr>
          <c:invertIfNegative val="0"/>
          <c:dLbls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D0-4F3B-BAC7-92659CE474A7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D0-4F3B-BAC7-92659CE474A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1">
                  <c:v>návrat do bydliště</c:v>
                </c:pt>
                <c:pt idx="2">
                  <c:v>do práce</c:v>
                </c:pt>
                <c:pt idx="3">
                  <c:v>volnočasová aktivita</c:v>
                </c:pt>
                <c:pt idx="4">
                  <c:v>nákupy, služby</c:v>
                </c:pt>
                <c:pt idx="5">
                  <c:v>vzdělávání</c:v>
                </c:pt>
                <c:pt idx="6">
                  <c:v>soukromé zařizování</c:v>
                </c:pt>
                <c:pt idx="7">
                  <c:v>doprovod jiné osoby</c:v>
                </c:pt>
                <c:pt idx="8">
                  <c:v>v rámci práce</c:v>
                </c:pt>
                <c:pt idx="9">
                  <c:v>stravování</c:v>
                </c:pt>
                <c:pt idx="10">
                  <c:v>jiný účel</c:v>
                </c:pt>
              </c:strCache>
            </c:strRef>
          </c:cat>
          <c:val>
            <c:numRef>
              <c:f>List1!$E$2:$E$12</c:f>
              <c:numCache>
                <c:formatCode>#\ ##0.0%</c:formatCode>
                <c:ptCount val="11"/>
                <c:pt idx="0" formatCode="0.00%">
                  <c:v>0.04</c:v>
                </c:pt>
                <c:pt idx="1">
                  <c:v>4.550264550264551E-2</c:v>
                </c:pt>
                <c:pt idx="2">
                  <c:v>0.05</c:v>
                </c:pt>
                <c:pt idx="3">
                  <c:v>4.4368600682593858E-2</c:v>
                </c:pt>
                <c:pt idx="4">
                  <c:v>4.3165467625899276E-2</c:v>
                </c:pt>
                <c:pt idx="5">
                  <c:v>1.8181818181818181E-2</c:v>
                </c:pt>
                <c:pt idx="6">
                  <c:v>2.5641025641025644E-2</c:v>
                </c:pt>
                <c:pt idx="7">
                  <c:v>0</c:v>
                </c:pt>
                <c:pt idx="8">
                  <c:v>5.7692307692307689E-2</c:v>
                </c:pt>
                <c:pt idx="9">
                  <c:v>0</c:v>
                </c:pt>
                <c:pt idx="10">
                  <c:v>5.8823529411764712E-2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6D0-4F3B-BAC7-92659CE474A7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3175">
              <a:noFill/>
            </a:ln>
          </c:spPr>
          <c:invertIfNegative val="0"/>
          <c:dLbls>
            <c:dLbl>
              <c:idx val="0"/>
              <c:layout>
                <c:manualLayout>
                  <c:x val="2.86596119929453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D0-4F3B-BAC7-92659CE474A7}"/>
                </c:ext>
              </c:extLst>
            </c:dLbl>
            <c:dLbl>
              <c:idx val="1"/>
              <c:layout>
                <c:manualLayout>
                  <c:x val="2.8659611992945165E-2"/>
                  <c:y val="1.0627994935760412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D0-4F3B-BAC7-92659CE474A7}"/>
                </c:ext>
              </c:extLst>
            </c:dLbl>
            <c:dLbl>
              <c:idx val="2"/>
              <c:layout>
                <c:manualLayout>
                  <c:x val="2.42504409171075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D0-4F3B-BAC7-92659CE474A7}"/>
                </c:ext>
              </c:extLst>
            </c:dLbl>
            <c:dLbl>
              <c:idx val="3"/>
              <c:layout>
                <c:manualLayout>
                  <c:x val="2.8659611992945325E-2"/>
                  <c:y val="2.656998733940103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D0-4F3B-BAC7-92659CE474A7}"/>
                </c:ext>
              </c:extLst>
            </c:dLbl>
            <c:dLbl>
              <c:idx val="4"/>
              <c:layout>
                <c:manualLayout>
                  <c:x val="2.4250440917107582E-2"/>
                  <c:y val="2.656998733940103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D0-4F3B-BAC7-92659CE474A7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6D0-4F3B-BAC7-92659CE474A7}"/>
                </c:ext>
              </c:extLst>
            </c:dLbl>
            <c:dLbl>
              <c:idx val="6"/>
              <c:layout>
                <c:manualLayout>
                  <c:x val="3.3068783068783067E-2"/>
                  <c:y val="6.18630725410790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6D0-4F3B-BAC7-92659CE474A7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6D0-4F3B-BAC7-92659CE474A7}"/>
                </c:ext>
              </c:extLst>
            </c:dLbl>
            <c:dLbl>
              <c:idx val="8"/>
              <c:layout>
                <c:manualLayout>
                  <c:x val="3.52733686067019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6D0-4F3B-BAC7-92659CE474A7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6D0-4F3B-BAC7-92659CE474A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List1!$A$2:$A$12</c:f>
              <c:strCache>
                <c:ptCount val="11"/>
                <c:pt idx="0">
                  <c:v>celkem</c:v>
                </c:pt>
                <c:pt idx="1">
                  <c:v>návrat do bydliště</c:v>
                </c:pt>
                <c:pt idx="2">
                  <c:v>do práce</c:v>
                </c:pt>
                <c:pt idx="3">
                  <c:v>volnočasová aktivita</c:v>
                </c:pt>
                <c:pt idx="4">
                  <c:v>nákupy, služby</c:v>
                </c:pt>
                <c:pt idx="5">
                  <c:v>vzdělávání</c:v>
                </c:pt>
                <c:pt idx="6">
                  <c:v>soukromé zařizování</c:v>
                </c:pt>
                <c:pt idx="7">
                  <c:v>doprovod jiné osoby</c:v>
                </c:pt>
                <c:pt idx="8">
                  <c:v>v rámci práce</c:v>
                </c:pt>
                <c:pt idx="9">
                  <c:v>stravování</c:v>
                </c:pt>
                <c:pt idx="10">
                  <c:v>jiný účel</c:v>
                </c:pt>
              </c:strCache>
            </c:strRef>
          </c:cat>
          <c:val>
            <c:numRef>
              <c:f>List1!$F$2:$F$12</c:f>
              <c:numCache>
                <c:formatCode>#\ ##0.0%</c:formatCode>
                <c:ptCount val="11"/>
                <c:pt idx="0" formatCode="0.00%">
                  <c:v>0.02</c:v>
                </c:pt>
                <c:pt idx="1">
                  <c:v>1.6931216931216929E-2</c:v>
                </c:pt>
                <c:pt idx="2">
                  <c:v>8.3333333333333332E-3</c:v>
                </c:pt>
                <c:pt idx="3">
                  <c:v>1.7064846416382253E-2</c:v>
                </c:pt>
                <c:pt idx="4">
                  <c:v>7.1942446043165463E-3</c:v>
                </c:pt>
                <c:pt idx="5">
                  <c:v>0</c:v>
                </c:pt>
                <c:pt idx="6">
                  <c:v>2.5641025641025644E-2</c:v>
                </c:pt>
                <c:pt idx="7">
                  <c:v>0</c:v>
                </c:pt>
                <c:pt idx="8">
                  <c:v>3.8461538461538464E-2</c:v>
                </c:pt>
                <c:pt idx="9">
                  <c:v>0</c:v>
                </c:pt>
                <c:pt idx="10">
                  <c:v>3.9215686274509803E-2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6D0-4F3B-BAC7-92659CE47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271231616"/>
        <c:axId val="271249792"/>
      </c:barChart>
      <c:catAx>
        <c:axId val="2712316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71249792"/>
        <c:crosses val="autoZero"/>
        <c:auto val="1"/>
        <c:lblAlgn val="ctr"/>
        <c:lblOffset val="100"/>
        <c:noMultiLvlLbl val="0"/>
      </c:catAx>
      <c:valAx>
        <c:axId val="27124979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7123161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17599362579677538"/>
          <c:y val="0.9243039659691602"/>
          <c:w val="0.64293711688594835"/>
          <c:h val="7.4601881952203256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aseline="0">
          <a:solidFill>
            <a:sysClr val="windowText" lastClr="000000"/>
          </a:solidFill>
          <a:latin typeface="Aptos" panose="020B0004020202020204" pitchFamily="34" charset="0"/>
        </a:defRPr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min_max!$B$3:$B$7</c:f>
              <c:strCache>
                <c:ptCount val="5"/>
                <c:pt idx="0">
                  <c:v>A
pěší zóna</c:v>
                </c:pt>
                <c:pt idx="1">
                  <c:v>B 1
lokalita Sokolská </c:v>
                </c:pt>
                <c:pt idx="2">
                  <c:v>B 2.1
lokalita Spojenců </c:v>
                </c:pt>
                <c:pt idx="3">
                  <c:v>B 2.2
lokalita Vídeňská </c:v>
                </c:pt>
                <c:pt idx="4">
                  <c:v>B 3
lokalita Předhradí </c:v>
                </c:pt>
              </c:strCache>
            </c:strRef>
          </c:cat>
          <c:val>
            <c:numRef>
              <c:f>min_max!$C$3:$C$7</c:f>
              <c:numCache>
                <c:formatCode>0%</c:formatCode>
                <c:ptCount val="5"/>
                <c:pt idx="0">
                  <c:v>0.94</c:v>
                </c:pt>
                <c:pt idx="1">
                  <c:v>0.38</c:v>
                </c:pt>
                <c:pt idx="2">
                  <c:v>0.67</c:v>
                </c:pt>
                <c:pt idx="3">
                  <c:v>0.43</c:v>
                </c:pt>
                <c:pt idx="4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D3-4857-9DD9-686FC3CF9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383936"/>
        <c:axId val="201385472"/>
      </c:barChart>
      <c:catAx>
        <c:axId val="2013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01385472"/>
        <c:crossesAt val="0"/>
        <c:auto val="1"/>
        <c:lblAlgn val="ctr"/>
        <c:lblOffset val="100"/>
        <c:noMultiLvlLbl val="0"/>
      </c:catAx>
      <c:valAx>
        <c:axId val="2013854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in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201383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min_max!$B$3:$B$7</c:f>
              <c:strCache>
                <c:ptCount val="5"/>
                <c:pt idx="0">
                  <c:v>A
pěší zóna </c:v>
                </c:pt>
                <c:pt idx="1">
                  <c:v>B 1
lokalita Sokolská </c:v>
                </c:pt>
                <c:pt idx="2">
                  <c:v>B 2.1
lokalita Spojenců </c:v>
                </c:pt>
                <c:pt idx="3">
                  <c:v>B 2.2
lokalita Vídeňská </c:v>
                </c:pt>
                <c:pt idx="4">
                  <c:v>B 3
lokalita Předhradí </c:v>
                </c:pt>
              </c:strCache>
            </c:strRef>
          </c:cat>
          <c:val>
            <c:numRef>
              <c:f>min_max!$E$3:$E$7</c:f>
              <c:numCache>
                <c:formatCode>0%</c:formatCode>
                <c:ptCount val="5"/>
                <c:pt idx="0">
                  <c:v>0.9</c:v>
                </c:pt>
                <c:pt idx="1">
                  <c:v>0.72</c:v>
                </c:pt>
                <c:pt idx="2">
                  <c:v>0.83</c:v>
                </c:pt>
                <c:pt idx="3">
                  <c:v>0.65</c:v>
                </c:pt>
                <c:pt idx="4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23-4742-A123-FC04FF65B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423104"/>
        <c:axId val="201437184"/>
      </c:barChart>
      <c:catAx>
        <c:axId val="20142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437184"/>
        <c:crosses val="autoZero"/>
        <c:auto val="1"/>
        <c:lblAlgn val="ctr"/>
        <c:lblOffset val="100"/>
        <c:noMultiLvlLbl val="0"/>
      </c:catAx>
      <c:valAx>
        <c:axId val="20143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4231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pěší zóna (A)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zony!$B$1:$L$1</c:f>
              <c:numCache>
                <c:formatCode>h:mm</c:formatCode>
                <c:ptCount val="11"/>
                <c:pt idx="0">
                  <c:v>0.20833333333333334</c:v>
                </c:pt>
                <c:pt idx="1">
                  <c:v>0.27083333333333331</c:v>
                </c:pt>
                <c:pt idx="2">
                  <c:v>0.33333333333333331</c:v>
                </c:pt>
                <c:pt idx="3">
                  <c:v>0.39583333333333298</c:v>
                </c:pt>
                <c:pt idx="4">
                  <c:v>0.45833333333333298</c:v>
                </c:pt>
                <c:pt idx="5">
                  <c:v>0.52083333333333304</c:v>
                </c:pt>
                <c:pt idx="6">
                  <c:v>0.58333333333333304</c:v>
                </c:pt>
                <c:pt idx="7">
                  <c:v>0.64583333333333304</c:v>
                </c:pt>
                <c:pt idx="8">
                  <c:v>0.70833333333333304</c:v>
                </c:pt>
                <c:pt idx="9">
                  <c:v>0.77083333333333304</c:v>
                </c:pt>
                <c:pt idx="10">
                  <c:v>0.83333333333333304</c:v>
                </c:pt>
              </c:numCache>
            </c:numRef>
          </c:cat>
          <c:val>
            <c:numRef>
              <c:f>zony!$B$3:$L$3</c:f>
              <c:numCache>
                <c:formatCode>0%</c:formatCode>
                <c:ptCount val="11"/>
                <c:pt idx="0">
                  <c:v>0.93814432989690721</c:v>
                </c:pt>
                <c:pt idx="1">
                  <c:v>0.83505154639175261</c:v>
                </c:pt>
                <c:pt idx="2">
                  <c:v>0.82989690721649489</c:v>
                </c:pt>
                <c:pt idx="3">
                  <c:v>0.85567010309278346</c:v>
                </c:pt>
                <c:pt idx="4">
                  <c:v>0.84536082474226804</c:v>
                </c:pt>
                <c:pt idx="5">
                  <c:v>0.90721649484536082</c:v>
                </c:pt>
                <c:pt idx="6">
                  <c:v>0.81958762886597936</c:v>
                </c:pt>
                <c:pt idx="7">
                  <c:v>0.82474226804123707</c:v>
                </c:pt>
                <c:pt idx="8">
                  <c:v>0.85567010309278346</c:v>
                </c:pt>
                <c:pt idx="9">
                  <c:v>0.90206185567010311</c:v>
                </c:pt>
                <c:pt idx="10">
                  <c:v>0.93814432989690721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68-40C1-987F-E0B0B4A86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486720"/>
        <c:axId val="201488256"/>
      </c:lineChart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zony!$B$1:$L$1</c:f>
              <c:numCache>
                <c:formatCode>h:mm</c:formatCode>
                <c:ptCount val="11"/>
                <c:pt idx="0">
                  <c:v>0.20833333333333334</c:v>
                </c:pt>
                <c:pt idx="1">
                  <c:v>0.27083333333333331</c:v>
                </c:pt>
                <c:pt idx="2">
                  <c:v>0.33333333333333331</c:v>
                </c:pt>
                <c:pt idx="3">
                  <c:v>0.39583333333333298</c:v>
                </c:pt>
                <c:pt idx="4">
                  <c:v>0.45833333333333298</c:v>
                </c:pt>
                <c:pt idx="5">
                  <c:v>0.52083333333333304</c:v>
                </c:pt>
                <c:pt idx="6">
                  <c:v>0.58333333333333304</c:v>
                </c:pt>
                <c:pt idx="7">
                  <c:v>0.64583333333333304</c:v>
                </c:pt>
                <c:pt idx="8">
                  <c:v>0.70833333333333304</c:v>
                </c:pt>
                <c:pt idx="9">
                  <c:v>0.77083333333333304</c:v>
                </c:pt>
                <c:pt idx="10">
                  <c:v>0.83333333333333304</c:v>
                </c:pt>
              </c:numCache>
            </c:numRef>
          </c:cat>
          <c:val>
            <c:numRef>
              <c:f>zony!$B$2:$L$2</c:f>
              <c:numCache>
                <c:formatCode>General</c:formatCode>
                <c:ptCount val="11"/>
                <c:pt idx="0">
                  <c:v>182</c:v>
                </c:pt>
                <c:pt idx="1">
                  <c:v>162</c:v>
                </c:pt>
                <c:pt idx="2">
                  <c:v>161</c:v>
                </c:pt>
                <c:pt idx="3">
                  <c:v>166</c:v>
                </c:pt>
                <c:pt idx="4">
                  <c:v>164</c:v>
                </c:pt>
                <c:pt idx="5">
                  <c:v>176</c:v>
                </c:pt>
                <c:pt idx="6">
                  <c:v>159</c:v>
                </c:pt>
                <c:pt idx="7">
                  <c:v>160</c:v>
                </c:pt>
                <c:pt idx="8">
                  <c:v>166</c:v>
                </c:pt>
                <c:pt idx="9">
                  <c:v>175</c:v>
                </c:pt>
                <c:pt idx="10">
                  <c:v>182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68-40C1-987F-E0B0B4A86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491584"/>
        <c:axId val="201489792"/>
      </c:lineChart>
      <c:catAx>
        <c:axId val="20148672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488256"/>
        <c:crosses val="autoZero"/>
        <c:auto val="1"/>
        <c:lblAlgn val="ctr"/>
        <c:lblOffset val="100"/>
        <c:noMultiLvlLbl val="0"/>
      </c:catAx>
      <c:valAx>
        <c:axId val="2014882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486720"/>
        <c:crosses val="autoZero"/>
        <c:crossBetween val="between"/>
      </c:valAx>
      <c:valAx>
        <c:axId val="201489792"/>
        <c:scaling>
          <c:orientation val="minMax"/>
          <c:max val="194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491584"/>
        <c:crosses val="max"/>
        <c:crossBetween val="between"/>
      </c:valAx>
      <c:catAx>
        <c:axId val="201491584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201489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lokalita Sokolská (B1)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zony!$B$5:$L$5</c:f>
              <c:numCache>
                <c:formatCode>h:mm</c:formatCode>
                <c:ptCount val="11"/>
                <c:pt idx="0">
                  <c:v>0.20833333333333334</c:v>
                </c:pt>
                <c:pt idx="1">
                  <c:v>0.27083333333333331</c:v>
                </c:pt>
                <c:pt idx="2">
                  <c:v>0.33333333333333331</c:v>
                </c:pt>
                <c:pt idx="3">
                  <c:v>0.39583333333333298</c:v>
                </c:pt>
                <c:pt idx="4">
                  <c:v>0.45833333333333298</c:v>
                </c:pt>
                <c:pt idx="5">
                  <c:v>0.52083333333333304</c:v>
                </c:pt>
                <c:pt idx="6">
                  <c:v>0.58333333333333304</c:v>
                </c:pt>
                <c:pt idx="7">
                  <c:v>0.64583333333333304</c:v>
                </c:pt>
                <c:pt idx="8">
                  <c:v>0.70833333333333304</c:v>
                </c:pt>
                <c:pt idx="9">
                  <c:v>0.77083333333333304</c:v>
                </c:pt>
                <c:pt idx="10">
                  <c:v>0.83333333333333304</c:v>
                </c:pt>
              </c:numCache>
            </c:numRef>
          </c:cat>
          <c:val>
            <c:numRef>
              <c:f>zony!$B$7:$L$7</c:f>
              <c:numCache>
                <c:formatCode>0%</c:formatCode>
                <c:ptCount val="11"/>
                <c:pt idx="0">
                  <c:v>0.37781954887218044</c:v>
                </c:pt>
                <c:pt idx="1">
                  <c:v>0.46804511278195488</c:v>
                </c:pt>
                <c:pt idx="2">
                  <c:v>0.66165413533834583</c:v>
                </c:pt>
                <c:pt idx="3">
                  <c:v>0.77631578947368418</c:v>
                </c:pt>
                <c:pt idx="4">
                  <c:v>0.64097744360902253</c:v>
                </c:pt>
                <c:pt idx="5">
                  <c:v>0.62969924812030076</c:v>
                </c:pt>
                <c:pt idx="6">
                  <c:v>0.67669172932330823</c:v>
                </c:pt>
                <c:pt idx="7">
                  <c:v>0.67669172932330823</c:v>
                </c:pt>
                <c:pt idx="8">
                  <c:v>0.64097744360902253</c:v>
                </c:pt>
                <c:pt idx="9">
                  <c:v>0.71616541353383456</c:v>
                </c:pt>
                <c:pt idx="10">
                  <c:v>0.60338345864661658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8A7-41DC-B8CE-7CFD267CD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535872"/>
        <c:axId val="201537408"/>
      </c:lineChart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zony!$B$5:$L$5</c:f>
              <c:numCache>
                <c:formatCode>h:mm</c:formatCode>
                <c:ptCount val="11"/>
                <c:pt idx="0">
                  <c:v>0.20833333333333334</c:v>
                </c:pt>
                <c:pt idx="1">
                  <c:v>0.27083333333333331</c:v>
                </c:pt>
                <c:pt idx="2">
                  <c:v>0.33333333333333331</c:v>
                </c:pt>
                <c:pt idx="3">
                  <c:v>0.39583333333333298</c:v>
                </c:pt>
                <c:pt idx="4">
                  <c:v>0.45833333333333298</c:v>
                </c:pt>
                <c:pt idx="5">
                  <c:v>0.52083333333333304</c:v>
                </c:pt>
                <c:pt idx="6">
                  <c:v>0.58333333333333304</c:v>
                </c:pt>
                <c:pt idx="7">
                  <c:v>0.64583333333333304</c:v>
                </c:pt>
                <c:pt idx="8">
                  <c:v>0.70833333333333304</c:v>
                </c:pt>
                <c:pt idx="9">
                  <c:v>0.77083333333333304</c:v>
                </c:pt>
                <c:pt idx="10">
                  <c:v>0.83333333333333304</c:v>
                </c:pt>
              </c:numCache>
            </c:numRef>
          </c:cat>
          <c:val>
            <c:numRef>
              <c:f>zony!$B$6:$L$6</c:f>
              <c:numCache>
                <c:formatCode>General</c:formatCode>
                <c:ptCount val="11"/>
                <c:pt idx="0">
                  <c:v>201</c:v>
                </c:pt>
                <c:pt idx="1">
                  <c:v>249</c:v>
                </c:pt>
                <c:pt idx="2">
                  <c:v>352</c:v>
                </c:pt>
                <c:pt idx="3">
                  <c:v>413</c:v>
                </c:pt>
                <c:pt idx="4">
                  <c:v>341</c:v>
                </c:pt>
                <c:pt idx="5">
                  <c:v>335</c:v>
                </c:pt>
                <c:pt idx="6">
                  <c:v>360</c:v>
                </c:pt>
                <c:pt idx="7">
                  <c:v>360</c:v>
                </c:pt>
                <c:pt idx="8">
                  <c:v>341</c:v>
                </c:pt>
                <c:pt idx="9">
                  <c:v>381</c:v>
                </c:pt>
                <c:pt idx="10">
                  <c:v>321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8A7-41DC-B8CE-7CFD267CD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548928"/>
        <c:axId val="201538944"/>
      </c:lineChart>
      <c:catAx>
        <c:axId val="201535872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537408"/>
        <c:crosses val="autoZero"/>
        <c:auto val="1"/>
        <c:lblAlgn val="ctr"/>
        <c:lblOffset val="100"/>
        <c:noMultiLvlLbl val="0"/>
      </c:catAx>
      <c:valAx>
        <c:axId val="20153740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535872"/>
        <c:crosses val="autoZero"/>
        <c:crossBetween val="between"/>
      </c:valAx>
      <c:valAx>
        <c:axId val="201538944"/>
        <c:scaling>
          <c:orientation val="minMax"/>
          <c:max val="532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548928"/>
        <c:crosses val="max"/>
        <c:crossBetween val="between"/>
        <c:majorUnit val="100"/>
      </c:valAx>
      <c:catAx>
        <c:axId val="201548928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201538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lokalita Spojenců (B2.1)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zony!$B$9:$L$9</c:f>
              <c:numCache>
                <c:formatCode>h:mm</c:formatCode>
                <c:ptCount val="11"/>
                <c:pt idx="0">
                  <c:v>0.20833333333333334</c:v>
                </c:pt>
                <c:pt idx="1">
                  <c:v>0.27083333333333331</c:v>
                </c:pt>
                <c:pt idx="2">
                  <c:v>0.33333333333333331</c:v>
                </c:pt>
                <c:pt idx="3">
                  <c:v>0.39583333333333298</c:v>
                </c:pt>
                <c:pt idx="4">
                  <c:v>0.45833333333333298</c:v>
                </c:pt>
                <c:pt idx="5">
                  <c:v>0.52083333333333304</c:v>
                </c:pt>
                <c:pt idx="6">
                  <c:v>0.58333333333333304</c:v>
                </c:pt>
                <c:pt idx="7">
                  <c:v>0.64583333333333304</c:v>
                </c:pt>
                <c:pt idx="8">
                  <c:v>0.70833333333333304</c:v>
                </c:pt>
                <c:pt idx="9">
                  <c:v>0.77083333333333304</c:v>
                </c:pt>
                <c:pt idx="10">
                  <c:v>0.83333333333333304</c:v>
                </c:pt>
              </c:numCache>
            </c:numRef>
          </c:cat>
          <c:val>
            <c:numRef>
              <c:f>zony!$B$11:$L$11</c:f>
              <c:numCache>
                <c:formatCode>0%</c:formatCode>
                <c:ptCount val="11"/>
                <c:pt idx="0">
                  <c:v>0.67184035476718407</c:v>
                </c:pt>
                <c:pt idx="1">
                  <c:v>0.66740576496674053</c:v>
                </c:pt>
                <c:pt idx="2">
                  <c:v>0.74279379157427938</c:v>
                </c:pt>
                <c:pt idx="3">
                  <c:v>0.82705099778270508</c:v>
                </c:pt>
                <c:pt idx="4">
                  <c:v>0.79157427937915747</c:v>
                </c:pt>
                <c:pt idx="5">
                  <c:v>0.79157427937915747</c:v>
                </c:pt>
                <c:pt idx="6">
                  <c:v>0.76496674057649672</c:v>
                </c:pt>
                <c:pt idx="7">
                  <c:v>0.66740576496674053</c:v>
                </c:pt>
                <c:pt idx="8">
                  <c:v>0.74501108647450109</c:v>
                </c:pt>
                <c:pt idx="9">
                  <c:v>0.82926829268292679</c:v>
                </c:pt>
                <c:pt idx="10">
                  <c:v>0.81152993348115299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96B-4334-B5F9-EB89F6676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62848"/>
        <c:axId val="201664384"/>
      </c:lineChart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zony!$B$9:$L$9</c:f>
              <c:numCache>
                <c:formatCode>h:mm</c:formatCode>
                <c:ptCount val="11"/>
                <c:pt idx="0">
                  <c:v>0.20833333333333334</c:v>
                </c:pt>
                <c:pt idx="1">
                  <c:v>0.27083333333333331</c:v>
                </c:pt>
                <c:pt idx="2">
                  <c:v>0.33333333333333331</c:v>
                </c:pt>
                <c:pt idx="3">
                  <c:v>0.39583333333333298</c:v>
                </c:pt>
                <c:pt idx="4">
                  <c:v>0.45833333333333298</c:v>
                </c:pt>
                <c:pt idx="5">
                  <c:v>0.52083333333333304</c:v>
                </c:pt>
                <c:pt idx="6">
                  <c:v>0.58333333333333304</c:v>
                </c:pt>
                <c:pt idx="7">
                  <c:v>0.64583333333333304</c:v>
                </c:pt>
                <c:pt idx="8">
                  <c:v>0.70833333333333304</c:v>
                </c:pt>
                <c:pt idx="9">
                  <c:v>0.77083333333333304</c:v>
                </c:pt>
                <c:pt idx="10">
                  <c:v>0.83333333333333304</c:v>
                </c:pt>
              </c:numCache>
            </c:numRef>
          </c:cat>
          <c:val>
            <c:numRef>
              <c:f>zony!$B$10:$L$10</c:f>
              <c:numCache>
                <c:formatCode>General</c:formatCode>
                <c:ptCount val="11"/>
                <c:pt idx="0">
                  <c:v>303</c:v>
                </c:pt>
                <c:pt idx="1">
                  <c:v>301</c:v>
                </c:pt>
                <c:pt idx="2">
                  <c:v>335</c:v>
                </c:pt>
                <c:pt idx="3">
                  <c:v>373</c:v>
                </c:pt>
                <c:pt idx="4">
                  <c:v>357</c:v>
                </c:pt>
                <c:pt idx="5">
                  <c:v>357</c:v>
                </c:pt>
                <c:pt idx="6">
                  <c:v>345</c:v>
                </c:pt>
                <c:pt idx="7">
                  <c:v>301</c:v>
                </c:pt>
                <c:pt idx="8">
                  <c:v>336</c:v>
                </c:pt>
                <c:pt idx="9">
                  <c:v>374</c:v>
                </c:pt>
                <c:pt idx="10">
                  <c:v>366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96B-4334-B5F9-EB89F6676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671808"/>
        <c:axId val="201665920"/>
      </c:lineChart>
      <c:catAx>
        <c:axId val="201662848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664384"/>
        <c:crosses val="autoZero"/>
        <c:auto val="1"/>
        <c:lblAlgn val="ctr"/>
        <c:lblOffset val="100"/>
        <c:noMultiLvlLbl val="0"/>
      </c:catAx>
      <c:valAx>
        <c:axId val="20166438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662848"/>
        <c:crosses val="autoZero"/>
        <c:crossBetween val="between"/>
      </c:valAx>
      <c:valAx>
        <c:axId val="201665920"/>
        <c:scaling>
          <c:orientation val="minMax"/>
          <c:max val="451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671808"/>
        <c:crosses val="max"/>
        <c:crossBetween val="between"/>
      </c:valAx>
      <c:catAx>
        <c:axId val="201671808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201665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lokalita Vídeňská (B2.2)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zony!$B$13:$L$13</c:f>
              <c:numCache>
                <c:formatCode>h:mm</c:formatCode>
                <c:ptCount val="11"/>
                <c:pt idx="0">
                  <c:v>0.20833333333333334</c:v>
                </c:pt>
                <c:pt idx="1">
                  <c:v>0.27083333333333331</c:v>
                </c:pt>
                <c:pt idx="2">
                  <c:v>0.33333333333333331</c:v>
                </c:pt>
                <c:pt idx="3">
                  <c:v>0.39583333333333298</c:v>
                </c:pt>
                <c:pt idx="4">
                  <c:v>0.45833333333333298</c:v>
                </c:pt>
                <c:pt idx="5">
                  <c:v>0.52083333333333304</c:v>
                </c:pt>
                <c:pt idx="6">
                  <c:v>0.58333333333333304</c:v>
                </c:pt>
                <c:pt idx="7">
                  <c:v>0.64583333333333304</c:v>
                </c:pt>
                <c:pt idx="8">
                  <c:v>0.70833333333333304</c:v>
                </c:pt>
                <c:pt idx="9">
                  <c:v>0.77083333333333304</c:v>
                </c:pt>
                <c:pt idx="10">
                  <c:v>0.83333333333333304</c:v>
                </c:pt>
              </c:numCache>
            </c:numRef>
          </c:cat>
          <c:val>
            <c:numRef>
              <c:f>zony!$B$15:$L$15</c:f>
              <c:numCache>
                <c:formatCode>0%</c:formatCode>
                <c:ptCount val="11"/>
                <c:pt idx="0">
                  <c:v>0.43232323232323233</c:v>
                </c:pt>
                <c:pt idx="1">
                  <c:v>0.4808080808080808</c:v>
                </c:pt>
                <c:pt idx="2">
                  <c:v>0.58585858585858586</c:v>
                </c:pt>
                <c:pt idx="3">
                  <c:v>0.55151515151515151</c:v>
                </c:pt>
                <c:pt idx="4">
                  <c:v>0.53333333333333333</c:v>
                </c:pt>
                <c:pt idx="5">
                  <c:v>0.57979797979797976</c:v>
                </c:pt>
                <c:pt idx="6">
                  <c:v>0.49090909090909091</c:v>
                </c:pt>
                <c:pt idx="7">
                  <c:v>0.51111111111111107</c:v>
                </c:pt>
                <c:pt idx="8">
                  <c:v>0.63838383838383839</c:v>
                </c:pt>
                <c:pt idx="9">
                  <c:v>0.64646464646464652</c:v>
                </c:pt>
                <c:pt idx="10">
                  <c:v>0.62222222222222223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51C-48B4-92A5-1EA512FE7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720192"/>
        <c:axId val="201721728"/>
      </c:lineChart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zony!$B$13:$L$13</c:f>
              <c:numCache>
                <c:formatCode>h:mm</c:formatCode>
                <c:ptCount val="11"/>
                <c:pt idx="0">
                  <c:v>0.20833333333333334</c:v>
                </c:pt>
                <c:pt idx="1">
                  <c:v>0.27083333333333331</c:v>
                </c:pt>
                <c:pt idx="2">
                  <c:v>0.33333333333333331</c:v>
                </c:pt>
                <c:pt idx="3">
                  <c:v>0.39583333333333298</c:v>
                </c:pt>
                <c:pt idx="4">
                  <c:v>0.45833333333333298</c:v>
                </c:pt>
                <c:pt idx="5">
                  <c:v>0.52083333333333304</c:v>
                </c:pt>
                <c:pt idx="6">
                  <c:v>0.58333333333333304</c:v>
                </c:pt>
                <c:pt idx="7">
                  <c:v>0.64583333333333304</c:v>
                </c:pt>
                <c:pt idx="8">
                  <c:v>0.70833333333333304</c:v>
                </c:pt>
                <c:pt idx="9">
                  <c:v>0.77083333333333304</c:v>
                </c:pt>
                <c:pt idx="10">
                  <c:v>0.83333333333333304</c:v>
                </c:pt>
              </c:numCache>
            </c:numRef>
          </c:cat>
          <c:val>
            <c:numRef>
              <c:f>zony!$B$14:$L$14</c:f>
              <c:numCache>
                <c:formatCode>General</c:formatCode>
                <c:ptCount val="11"/>
                <c:pt idx="0">
                  <c:v>214</c:v>
                </c:pt>
                <c:pt idx="1">
                  <c:v>238</c:v>
                </c:pt>
                <c:pt idx="2">
                  <c:v>290</c:v>
                </c:pt>
                <c:pt idx="3">
                  <c:v>273</c:v>
                </c:pt>
                <c:pt idx="4">
                  <c:v>264</c:v>
                </c:pt>
                <c:pt idx="5">
                  <c:v>287</c:v>
                </c:pt>
                <c:pt idx="6">
                  <c:v>243</c:v>
                </c:pt>
                <c:pt idx="7">
                  <c:v>253</c:v>
                </c:pt>
                <c:pt idx="8">
                  <c:v>316</c:v>
                </c:pt>
                <c:pt idx="9">
                  <c:v>320</c:v>
                </c:pt>
                <c:pt idx="10">
                  <c:v>308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51C-48B4-92A5-1EA512FE7E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733248"/>
        <c:axId val="201723264"/>
      </c:lineChart>
      <c:catAx>
        <c:axId val="201720192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721728"/>
        <c:crosses val="autoZero"/>
        <c:auto val="1"/>
        <c:lblAlgn val="ctr"/>
        <c:lblOffset val="100"/>
        <c:noMultiLvlLbl val="0"/>
      </c:catAx>
      <c:valAx>
        <c:axId val="20172172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720192"/>
        <c:crosses val="autoZero"/>
        <c:crossBetween val="between"/>
      </c:valAx>
      <c:valAx>
        <c:axId val="201723264"/>
        <c:scaling>
          <c:orientation val="minMax"/>
          <c:max val="495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733248"/>
        <c:crosses val="max"/>
        <c:crossBetween val="between"/>
      </c:valAx>
      <c:catAx>
        <c:axId val="201733248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201723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lokalita Předhradí (B3)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zony!$B$17:$L$17</c:f>
              <c:numCache>
                <c:formatCode>h:mm</c:formatCode>
                <c:ptCount val="11"/>
                <c:pt idx="0">
                  <c:v>0.20833333333333334</c:v>
                </c:pt>
                <c:pt idx="1">
                  <c:v>0.27083333333333331</c:v>
                </c:pt>
                <c:pt idx="2">
                  <c:v>0.33333333333333331</c:v>
                </c:pt>
                <c:pt idx="3">
                  <c:v>0.39583333333333298</c:v>
                </c:pt>
                <c:pt idx="4">
                  <c:v>0.45833333333333298</c:v>
                </c:pt>
                <c:pt idx="5">
                  <c:v>0.52083333333333304</c:v>
                </c:pt>
                <c:pt idx="6">
                  <c:v>0.58333333333333304</c:v>
                </c:pt>
                <c:pt idx="7">
                  <c:v>0.64583333333333304</c:v>
                </c:pt>
                <c:pt idx="8">
                  <c:v>0.70833333333333304</c:v>
                </c:pt>
                <c:pt idx="9">
                  <c:v>0.77083333333333304</c:v>
                </c:pt>
                <c:pt idx="10">
                  <c:v>0.83333333333333304</c:v>
                </c:pt>
              </c:numCache>
            </c:numRef>
          </c:cat>
          <c:val>
            <c:numRef>
              <c:f>zony!$B$19:$L$19</c:f>
              <c:numCache>
                <c:formatCode>0%</c:formatCode>
                <c:ptCount val="11"/>
                <c:pt idx="0">
                  <c:v>0.48237885462555063</c:v>
                </c:pt>
                <c:pt idx="1">
                  <c:v>0.47356828193832601</c:v>
                </c:pt>
                <c:pt idx="2">
                  <c:v>0.60572687224669608</c:v>
                </c:pt>
                <c:pt idx="3">
                  <c:v>0.70484581497797361</c:v>
                </c:pt>
                <c:pt idx="4">
                  <c:v>0.69162995594713661</c:v>
                </c:pt>
                <c:pt idx="5">
                  <c:v>0.63215859030837007</c:v>
                </c:pt>
                <c:pt idx="6">
                  <c:v>0.59471365638766516</c:v>
                </c:pt>
                <c:pt idx="7">
                  <c:v>0.66079295154185025</c:v>
                </c:pt>
                <c:pt idx="8">
                  <c:v>0.71145374449339205</c:v>
                </c:pt>
                <c:pt idx="9">
                  <c:v>0.79735682819383258</c:v>
                </c:pt>
                <c:pt idx="10">
                  <c:v>0.71365638766519823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78-4F96-8418-DFD3A499E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773440"/>
        <c:axId val="201774976"/>
      </c:lineChart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zony!$B$17:$L$17</c:f>
              <c:numCache>
                <c:formatCode>h:mm</c:formatCode>
                <c:ptCount val="11"/>
                <c:pt idx="0">
                  <c:v>0.20833333333333334</c:v>
                </c:pt>
                <c:pt idx="1">
                  <c:v>0.27083333333333331</c:v>
                </c:pt>
                <c:pt idx="2">
                  <c:v>0.33333333333333331</c:v>
                </c:pt>
                <c:pt idx="3">
                  <c:v>0.39583333333333298</c:v>
                </c:pt>
                <c:pt idx="4">
                  <c:v>0.45833333333333298</c:v>
                </c:pt>
                <c:pt idx="5">
                  <c:v>0.52083333333333304</c:v>
                </c:pt>
                <c:pt idx="6">
                  <c:v>0.58333333333333304</c:v>
                </c:pt>
                <c:pt idx="7">
                  <c:v>0.64583333333333304</c:v>
                </c:pt>
                <c:pt idx="8">
                  <c:v>0.70833333333333304</c:v>
                </c:pt>
                <c:pt idx="9">
                  <c:v>0.77083333333333304</c:v>
                </c:pt>
                <c:pt idx="10">
                  <c:v>0.83333333333333304</c:v>
                </c:pt>
              </c:numCache>
            </c:numRef>
          </c:cat>
          <c:val>
            <c:numRef>
              <c:f>zony!$B$18:$L$18</c:f>
              <c:numCache>
                <c:formatCode>General</c:formatCode>
                <c:ptCount val="11"/>
                <c:pt idx="0">
                  <c:v>219</c:v>
                </c:pt>
                <c:pt idx="1">
                  <c:v>215</c:v>
                </c:pt>
                <c:pt idx="2">
                  <c:v>275</c:v>
                </c:pt>
                <c:pt idx="3">
                  <c:v>320</c:v>
                </c:pt>
                <c:pt idx="4">
                  <c:v>314</c:v>
                </c:pt>
                <c:pt idx="5">
                  <c:v>287</c:v>
                </c:pt>
                <c:pt idx="6">
                  <c:v>270</c:v>
                </c:pt>
                <c:pt idx="7">
                  <c:v>300</c:v>
                </c:pt>
                <c:pt idx="8">
                  <c:v>323</c:v>
                </c:pt>
                <c:pt idx="9">
                  <c:v>362</c:v>
                </c:pt>
                <c:pt idx="10">
                  <c:v>324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078-4F96-8418-DFD3A499E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778304"/>
        <c:axId val="201776512"/>
      </c:lineChart>
      <c:catAx>
        <c:axId val="20177344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774976"/>
        <c:crosses val="autoZero"/>
        <c:auto val="1"/>
        <c:lblAlgn val="ctr"/>
        <c:lblOffset val="100"/>
        <c:noMultiLvlLbl val="0"/>
      </c:catAx>
      <c:valAx>
        <c:axId val="2017749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773440"/>
        <c:crosses val="autoZero"/>
        <c:crossBetween val="between"/>
      </c:valAx>
      <c:valAx>
        <c:axId val="201776512"/>
        <c:scaling>
          <c:orientation val="minMax"/>
          <c:max val="454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201778304"/>
        <c:crosses val="max"/>
        <c:crossBetween val="between"/>
      </c:valAx>
      <c:catAx>
        <c:axId val="201778304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201776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  <a:ea typeface="Calibri" panose="020F0502020204030204" pitchFamily="34" charset="0"/>
          <a:cs typeface="Calibri" panose="020F0502020204030204" pitchFamily="34" charset="0"/>
        </a:defRPr>
      </a:pPr>
      <a:endParaRPr lang="cs-C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7B868F2-918B-DA31-BC29-42BBE69DD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6DD4C86B-B14D-8A62-1DB9-74DD2A05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9F4CC72-7B49-3564-9CCE-DBA4010B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ADEE-E594-4C12-80B1-8015AA4B8224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A235538-99B8-026A-2E4E-46405C9F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9FE9C40-6D5C-F66B-398C-83354B2A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EF50-27F0-4114-AD1B-7BE554BD5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99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3D3DE0-B150-B02D-F76D-19581BA0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BF612962-B2C8-34BE-B6D4-6979CB99E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A551BC3-D994-200D-A5B7-2C337B53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ADEE-E594-4C12-80B1-8015AA4B8224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48B9596-F1F5-C506-E5BC-72132E1A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577F40C-B60B-C649-7ADC-0A9ABE25E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EF50-27F0-4114-AD1B-7BE554BD5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25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1E943851-0B28-0315-3C21-CBC321324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98FD94C1-2166-4004-CA8C-6535807BE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F2E597C-B9FC-D3BB-CD42-2E81BA12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ADEE-E594-4C12-80B1-8015AA4B8224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0C5C832-5BF3-0A8E-5126-A9289815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11760F2-E7FC-E9CA-A82D-93AA3F61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EF50-27F0-4114-AD1B-7BE554BD5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03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9CECCA3-694B-A311-D5AD-E9F1E2A2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D26DFB9-E20C-1900-FE58-AC0528C1D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F4513F24-6688-CCBA-C208-2EB5E261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ADEE-E594-4C12-80B1-8015AA4B8224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4EF1C16-ACF0-64EB-9638-D9F511CE8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6244FEC4-26EE-E1C2-AA12-C5E4DBB0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EF50-27F0-4114-AD1B-7BE554BD5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95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E12F4E1-C883-8721-1B7E-8CE1CCEB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232A413C-B7CB-308C-DB9A-36A123A42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93D1234-EB69-315E-6187-D98CFF59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ADEE-E594-4C12-80B1-8015AA4B8224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ACB5A50-A41E-E463-3E85-888229ED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02FBEBE-B812-EC5B-0FAF-217A86BF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EF50-27F0-4114-AD1B-7BE554BD5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91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8A5EAB4-951E-0C23-4A7E-A5A9B3FB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C1D9794-3F29-1C12-BDD9-30AA20268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E5F1D6DB-48E9-5CF0-D8A5-59BC1A96D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E2DC5F4D-08C1-B7C3-902B-E05D5F796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ADEE-E594-4C12-80B1-8015AA4B8224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C71A2E63-1373-51DE-AE3B-5A4CF370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4ED1F5B9-73C4-BFBF-B644-252775D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EF50-27F0-4114-AD1B-7BE554BD5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48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D964E92-C2E5-B0C9-7F2B-AA2F12BE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9EAE0A9C-A620-2766-C9C9-AB1D5A288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090ED96D-D516-8F6C-EA46-2E7D994A7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D104B8EB-4C68-4B8A-71AA-031C0D381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A5BFF10C-7DF3-5FDC-6893-BC67C95CE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CE0C810B-DD67-B86E-051E-9B2E4D38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ADEE-E594-4C12-80B1-8015AA4B8224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06581966-2472-EDF5-1442-9165C682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0F1D8728-25E4-20CE-A8CC-F9CB1090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EF50-27F0-4114-AD1B-7BE554BD5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5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B5FFA72-F7E3-948B-C4A6-50ABF4D6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4DB7DD8D-C12C-BCEC-0168-A3D5E8FF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ADEE-E594-4C12-80B1-8015AA4B8224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E680211F-937F-FE22-FAEA-948A218A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3B1FFCC3-709A-DBA2-7564-7E072B851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EF50-27F0-4114-AD1B-7BE554BD5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03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8BA4C02D-198B-2CC6-EB63-63F5008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ADEE-E594-4C12-80B1-8015AA4B8224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3A616009-9DAC-40E0-8F9E-66FAA9EF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7763F67-4E9F-7803-877B-F2B2799E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EF50-27F0-4114-AD1B-7BE554BD5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98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7179F83-F1C5-4B07-9D26-199BE719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2148672-F9D4-DC91-9F67-55F734514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245427A2-5A5B-B9BB-6241-F64B3750D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CCBF43DE-BFE0-9E44-8888-A29511A92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ADEE-E594-4C12-80B1-8015AA4B8224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B4F24E65-E824-B0D1-2EF7-6A81CCAA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A74C5BFE-2D83-753F-3AA7-9ABA67DC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EF50-27F0-4114-AD1B-7BE554BD5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75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3342A58-FFE6-378E-86E4-AD991EEF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8C48F15A-E401-F659-2F9C-E050F86C2E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C41EFE71-5D7D-0446-AC83-ADDE0B85B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4FCB875D-1D69-C17F-988D-9CCBAA976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ADEE-E594-4C12-80B1-8015AA4B8224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BFE9C939-9200-EA01-480A-B041725F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B0F1195C-180A-7C97-CE8A-8B5ADCE2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EF50-27F0-4114-AD1B-7BE554BD5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08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B6E7057A-26BB-A13A-0BBC-016BBCA5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9A9C20C0-1C14-AE6E-975B-830AD9830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68402FED-79A8-136D-C3CA-3BDA3B474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B0ADEE-E594-4C12-80B1-8015AA4B8224}" type="datetimeFigureOut">
              <a:rPr lang="cs-CZ" smtClean="0"/>
              <a:t>28.01.2026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1E08FF9-6D40-E0F1-A78F-563A1451F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03D5E4E6-4A85-9F15-31A0-9B86FC4E9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6EF50-27F0-4114-AD1B-7BE554BD5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5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Písmo, Grafika, logo&#10;&#10;Obsah generovaný pomocí AI může být nesprávný.">
            <a:extLst>
              <a:ext uri="{FF2B5EF4-FFF2-40B4-BE49-F238E27FC236}">
                <a16:creationId xmlns="" xmlns:a16="http://schemas.microsoft.com/office/drawing/2014/main" id="{526BD4E2-FF37-BBD0-8374-72E7D8F3D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124" y="265656"/>
            <a:ext cx="1439545" cy="970915"/>
          </a:xfrm>
          <a:prstGeom prst="rect">
            <a:avLst/>
          </a:prstGeom>
        </p:spPr>
      </p:pic>
      <p:pic>
        <p:nvPicPr>
          <p:cNvPr id="3" name="Obrázek 2" descr="Obsah obrázku černá, tma&#10;&#10;Obsah generovaný pomocí AI může být nesprávný.">
            <a:extLst>
              <a:ext uri="{FF2B5EF4-FFF2-40B4-BE49-F238E27FC236}">
                <a16:creationId xmlns="" xmlns:a16="http://schemas.microsoft.com/office/drawing/2014/main" id="{8E2EA7F4-0FE4-9749-8F77-9D8968FBA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1" y="459330"/>
            <a:ext cx="2016760" cy="58356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545442A7-051C-B703-B858-D563ED58B927}"/>
              </a:ext>
            </a:extLst>
          </p:cNvPr>
          <p:cNvSpPr/>
          <p:nvPr/>
        </p:nvSpPr>
        <p:spPr>
          <a:xfrm>
            <a:off x="417331" y="2481943"/>
            <a:ext cx="11357338" cy="16189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AB1DC4D2-58BB-9CDA-A9DC-76B11BFAFFBB}"/>
              </a:ext>
            </a:extLst>
          </p:cNvPr>
          <p:cNvSpPr txBox="1"/>
          <p:nvPr/>
        </p:nvSpPr>
        <p:spPr>
          <a:xfrm>
            <a:off x="417330" y="2783025"/>
            <a:ext cx="11357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 udržitelné městské mobility Olomouc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96DE2A4B-235C-DCAC-BA21-F5A3AC3EDD06}"/>
              </a:ext>
            </a:extLst>
          </p:cNvPr>
          <p:cNvSpPr txBox="1"/>
          <p:nvPr/>
        </p:nvSpPr>
        <p:spPr>
          <a:xfrm>
            <a:off x="119743" y="4208716"/>
            <a:ext cx="11952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Aktualizace II.</a:t>
            </a:r>
          </a:p>
        </p:txBody>
      </p:sp>
    </p:spTree>
    <p:extLst>
      <p:ext uri="{BB962C8B-B14F-4D97-AF65-F5344CB8AC3E}">
        <p14:creationId xmlns:p14="http://schemas.microsoft.com/office/powerpoint/2010/main" val="2047907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54283D2B-064F-08F5-869E-94A0AE74E5BC}"/>
              </a:ext>
            </a:extLst>
          </p:cNvPr>
          <p:cNvSpPr txBox="1"/>
          <p:nvPr/>
        </p:nvSpPr>
        <p:spPr>
          <a:xfrm>
            <a:off x="0" y="149519"/>
            <a:ext cx="5140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Analýza parkování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6336456A-59CD-711C-295D-EC198373F480}"/>
              </a:ext>
            </a:extLst>
          </p:cNvPr>
          <p:cNvSpPr txBox="1"/>
          <p:nvPr/>
        </p:nvSpPr>
        <p:spPr>
          <a:xfrm>
            <a:off x="304800" y="2112568"/>
            <a:ext cx="483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  2016		min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E86211CA-29D2-B713-A0A7-A1CF8373E6BD}"/>
              </a:ext>
            </a:extLst>
          </p:cNvPr>
          <p:cNvSpPr txBox="1"/>
          <p:nvPr/>
        </p:nvSpPr>
        <p:spPr>
          <a:xfrm>
            <a:off x="304800" y="3847716"/>
            <a:ext cx="483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  2021		min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665796B8-1653-F62B-1CC6-61F604A236ED}"/>
              </a:ext>
            </a:extLst>
          </p:cNvPr>
          <p:cNvSpPr txBox="1"/>
          <p:nvPr/>
        </p:nvSpPr>
        <p:spPr>
          <a:xfrm>
            <a:off x="304800" y="5589519"/>
            <a:ext cx="483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   2025		min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B2007782-56DA-C325-5777-F621779E87CA}"/>
              </a:ext>
            </a:extLst>
          </p:cNvPr>
          <p:cNvSpPr txBox="1"/>
          <p:nvPr/>
        </p:nvSpPr>
        <p:spPr>
          <a:xfrm>
            <a:off x="8110655" y="2101365"/>
            <a:ext cx="146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DA626AD9-806E-BAB5-942D-5EFA36803FCB}"/>
              </a:ext>
            </a:extLst>
          </p:cNvPr>
          <p:cNvSpPr txBox="1"/>
          <p:nvPr/>
        </p:nvSpPr>
        <p:spPr>
          <a:xfrm>
            <a:off x="8110654" y="3836513"/>
            <a:ext cx="1646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64988F35-9E0A-5399-AF82-F75B9548024D}"/>
              </a:ext>
            </a:extLst>
          </p:cNvPr>
          <p:cNvSpPr txBox="1"/>
          <p:nvPr/>
        </p:nvSpPr>
        <p:spPr>
          <a:xfrm>
            <a:off x="8110654" y="5578316"/>
            <a:ext cx="1468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2BE9FAF0-507E-7B0F-FE78-163854884B2C}"/>
              </a:ext>
            </a:extLst>
          </p:cNvPr>
          <p:cNvSpPr txBox="1"/>
          <p:nvPr/>
        </p:nvSpPr>
        <p:spPr>
          <a:xfrm>
            <a:off x="4413394" y="1666468"/>
            <a:ext cx="2482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cs-CZ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C265A69C-88F6-2CA4-3861-C40CE1230EEA}"/>
              </a:ext>
            </a:extLst>
          </p:cNvPr>
          <p:cNvSpPr txBox="1"/>
          <p:nvPr/>
        </p:nvSpPr>
        <p:spPr>
          <a:xfrm>
            <a:off x="4413393" y="3401616"/>
            <a:ext cx="2293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cs-CZ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AF958931-0284-DB8B-4565-90CEEDE73D33}"/>
              </a:ext>
            </a:extLst>
          </p:cNvPr>
          <p:cNvSpPr txBox="1"/>
          <p:nvPr/>
        </p:nvSpPr>
        <p:spPr>
          <a:xfrm>
            <a:off x="4413393" y="5143419"/>
            <a:ext cx="2482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cs-CZ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00A1D4A6-C341-1BFB-8686-F0225D7E52EC}"/>
              </a:ext>
            </a:extLst>
          </p:cNvPr>
          <p:cNvSpPr txBox="1"/>
          <p:nvPr/>
        </p:nvSpPr>
        <p:spPr>
          <a:xfrm>
            <a:off x="9425472" y="1666468"/>
            <a:ext cx="2482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cs-CZ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="" xmlns:a16="http://schemas.microsoft.com/office/drawing/2014/main" id="{203A6580-8C98-9792-5C03-E840335766F6}"/>
              </a:ext>
            </a:extLst>
          </p:cNvPr>
          <p:cNvSpPr txBox="1"/>
          <p:nvPr/>
        </p:nvSpPr>
        <p:spPr>
          <a:xfrm>
            <a:off x="9425471" y="3401616"/>
            <a:ext cx="2293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cs-CZ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="" xmlns:a16="http://schemas.microsoft.com/office/drawing/2014/main" id="{5C9FC6FC-B1DE-BC7E-B140-1E8A25C958A4}"/>
              </a:ext>
            </a:extLst>
          </p:cNvPr>
          <p:cNvSpPr txBox="1"/>
          <p:nvPr/>
        </p:nvSpPr>
        <p:spPr>
          <a:xfrm>
            <a:off x="9425471" y="5143419"/>
            <a:ext cx="2482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cs-CZ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BA16CDEE-3638-DC4A-4900-FAC3483CCA3B}"/>
              </a:ext>
            </a:extLst>
          </p:cNvPr>
          <p:cNvSpPr txBox="1"/>
          <p:nvPr/>
        </p:nvSpPr>
        <p:spPr>
          <a:xfrm>
            <a:off x="0" y="936166"/>
            <a:ext cx="8110653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obsazenosti parkovacích míst za 9 let</a:t>
            </a:r>
          </a:p>
        </p:txBody>
      </p:sp>
    </p:spTree>
    <p:extLst>
      <p:ext uri="{BB962C8B-B14F-4D97-AF65-F5344CB8AC3E}">
        <p14:creationId xmlns:p14="http://schemas.microsoft.com/office/powerpoint/2010/main" val="115230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29A244E-68D4-1682-7C69-9C44684C6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4D63F6B5-A5ED-7BA0-42D5-E79BD8F78C8B}"/>
              </a:ext>
            </a:extLst>
          </p:cNvPr>
          <p:cNvSpPr txBox="1"/>
          <p:nvPr/>
        </p:nvSpPr>
        <p:spPr>
          <a:xfrm>
            <a:off x="288980" y="149519"/>
            <a:ext cx="514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Analýza parkování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42FD61B4-FC76-A206-5595-0B26D526306E}"/>
              </a:ext>
            </a:extLst>
          </p:cNvPr>
          <p:cNvSpPr txBox="1"/>
          <p:nvPr/>
        </p:nvSpPr>
        <p:spPr>
          <a:xfrm>
            <a:off x="288981" y="2919304"/>
            <a:ext cx="2378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5D04003F-0B47-9017-9EE1-A54E200C5BC7}"/>
              </a:ext>
            </a:extLst>
          </p:cNvPr>
          <p:cNvSpPr txBox="1"/>
          <p:nvPr/>
        </p:nvSpPr>
        <p:spPr>
          <a:xfrm>
            <a:off x="2906175" y="3181477"/>
            <a:ext cx="822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 během průzkumu nejezdilo (7%)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2537C27B-8C22-B518-0FD8-C76E6530A8FC}"/>
              </a:ext>
            </a:extLst>
          </p:cNvPr>
          <p:cNvSpPr txBox="1"/>
          <p:nvPr/>
        </p:nvSpPr>
        <p:spPr>
          <a:xfrm>
            <a:off x="288980" y="4160604"/>
            <a:ext cx="2378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57 %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398F2B1B-38EE-DCDF-1107-E484A587E158}"/>
              </a:ext>
            </a:extLst>
          </p:cNvPr>
          <p:cNvSpPr txBox="1"/>
          <p:nvPr/>
        </p:nvSpPr>
        <p:spPr>
          <a:xfrm>
            <a:off x="2906174" y="4422777"/>
            <a:ext cx="805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 parkovalo do 1,5 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007B019D-29B9-6C98-0800-1032A0B0F34A}"/>
              </a:ext>
            </a:extLst>
          </p:cNvPr>
          <p:cNvSpPr txBox="1"/>
          <p:nvPr/>
        </p:nvSpPr>
        <p:spPr>
          <a:xfrm>
            <a:off x="288980" y="5534594"/>
            <a:ext cx="2378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74 %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F1477E3E-74DF-B3CF-66AF-91B78EFC4378}"/>
              </a:ext>
            </a:extLst>
          </p:cNvPr>
          <p:cNvSpPr txBox="1"/>
          <p:nvPr/>
        </p:nvSpPr>
        <p:spPr>
          <a:xfrm>
            <a:off x="2906174" y="5796767"/>
            <a:ext cx="822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 parkovalo do 3,0 h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52A96252-F8E8-352C-013D-03ED01ECE986}"/>
              </a:ext>
            </a:extLst>
          </p:cNvPr>
          <p:cNvSpPr txBox="1"/>
          <p:nvPr/>
        </p:nvSpPr>
        <p:spPr>
          <a:xfrm>
            <a:off x="288981" y="1721706"/>
            <a:ext cx="2378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5 306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="" xmlns:a16="http://schemas.microsoft.com/office/drawing/2014/main" id="{C105A7C0-2138-FB74-205E-33CE3CFE0C01}"/>
              </a:ext>
            </a:extLst>
          </p:cNvPr>
          <p:cNvSpPr txBox="1"/>
          <p:nvPr/>
        </p:nvSpPr>
        <p:spPr>
          <a:xfrm>
            <a:off x="2906172" y="1837230"/>
            <a:ext cx="914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parkujících aut zaznamenáno v zónách A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ED5F8435-2EA4-7B80-896A-F6EA649FB640}"/>
              </a:ext>
            </a:extLst>
          </p:cNvPr>
          <p:cNvSpPr txBox="1"/>
          <p:nvPr/>
        </p:nvSpPr>
        <p:spPr>
          <a:xfrm>
            <a:off x="0" y="936166"/>
            <a:ext cx="6183085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Obrátkovost 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parkujících vozidel</a:t>
            </a:r>
          </a:p>
        </p:txBody>
      </p:sp>
    </p:spTree>
    <p:extLst>
      <p:ext uri="{BB962C8B-B14F-4D97-AF65-F5344CB8AC3E}">
        <p14:creationId xmlns:p14="http://schemas.microsoft.com/office/powerpoint/2010/main" val="15377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="" xmlns:a16="http://schemas.microsoft.com/office/drawing/2014/main" id="{619793EF-C342-478A-5744-8C805456A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463487"/>
              </p:ext>
            </p:extLst>
          </p:nvPr>
        </p:nvGraphicFramePr>
        <p:xfrm>
          <a:off x="1549400" y="1816100"/>
          <a:ext cx="9366251" cy="462280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136725">
                  <a:extLst>
                    <a:ext uri="{9D8B030D-6E8A-4147-A177-3AD203B41FA5}">
                      <a16:colId xmlns="" xmlns:a16="http://schemas.microsoft.com/office/drawing/2014/main" val="1389689206"/>
                    </a:ext>
                  </a:extLst>
                </a:gridCol>
                <a:gridCol w="1811077">
                  <a:extLst>
                    <a:ext uri="{9D8B030D-6E8A-4147-A177-3AD203B41FA5}">
                      <a16:colId xmlns="" xmlns:a16="http://schemas.microsoft.com/office/drawing/2014/main" val="915795136"/>
                    </a:ext>
                  </a:extLst>
                </a:gridCol>
                <a:gridCol w="1810017">
                  <a:extLst>
                    <a:ext uri="{9D8B030D-6E8A-4147-A177-3AD203B41FA5}">
                      <a16:colId xmlns="" xmlns:a16="http://schemas.microsoft.com/office/drawing/2014/main" val="4101244555"/>
                    </a:ext>
                  </a:extLst>
                </a:gridCol>
                <a:gridCol w="1608432">
                  <a:extLst>
                    <a:ext uri="{9D8B030D-6E8A-4147-A177-3AD203B41FA5}">
                      <a16:colId xmlns="" xmlns:a16="http://schemas.microsoft.com/office/drawing/2014/main" val="2703599927"/>
                    </a:ext>
                  </a:extLst>
                </a:gridCol>
              </a:tblGrid>
              <a:tr h="5136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9017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10/2016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04/2022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09/2025</a:t>
                      </a:r>
                      <a:endParaRPr lang="cs-CZ" sz="2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9912451"/>
                  </a:ext>
                </a:extLst>
              </a:tr>
              <a:tr h="5136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 října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9017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11 884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10 277</a:t>
                      </a:r>
                      <a:endParaRPr lang="cs-CZ" sz="2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8 100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7676582"/>
                  </a:ext>
                </a:extLst>
              </a:tr>
              <a:tr h="5136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Denisova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9017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10 559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7 207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13 589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2470331"/>
                  </a:ext>
                </a:extLst>
              </a:tr>
              <a:tr h="5136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května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9017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7 541</a:t>
                      </a:r>
                      <a:endParaRPr lang="cs-CZ" sz="2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7 436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8 490</a:t>
                      </a:r>
                      <a:endParaRPr lang="cs-CZ" sz="2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23507392"/>
                  </a:ext>
                </a:extLst>
              </a:tr>
              <a:tr h="5136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Kateřinská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9017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7 182</a:t>
                      </a:r>
                      <a:endParaRPr lang="cs-CZ" sz="2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9 851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6 946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13081717"/>
                  </a:ext>
                </a:extLst>
              </a:tr>
              <a:tr h="5136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Masarykova třída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9017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6 720</a:t>
                      </a:r>
                      <a:endParaRPr lang="cs-CZ" sz="2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6 902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55539515"/>
                  </a:ext>
                </a:extLst>
              </a:tr>
              <a:tr h="5136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Riegerova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9017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6 574</a:t>
                      </a:r>
                      <a:endParaRPr lang="cs-CZ" sz="2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7 598</a:t>
                      </a:r>
                      <a:endParaRPr lang="cs-CZ" sz="2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5 601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48855571"/>
                  </a:ext>
                </a:extLst>
              </a:tr>
              <a:tr h="5136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Pavelčákova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9017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6 125</a:t>
                      </a:r>
                      <a:endParaRPr lang="cs-CZ" sz="2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6 989</a:t>
                      </a:r>
                      <a:endParaRPr lang="cs-CZ" sz="2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5 131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8723162"/>
                  </a:ext>
                </a:extLst>
              </a:tr>
              <a:tr h="51364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třída 17. listopadu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9017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3 636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4 889</a:t>
                      </a:r>
                      <a:endParaRPr lang="cs-CZ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216000" marT="0" marB="7200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73139285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8A76C520-4C68-175A-570E-185195BC7FF3}"/>
              </a:ext>
            </a:extLst>
          </p:cNvPr>
          <p:cNvSpPr txBox="1"/>
          <p:nvPr/>
        </p:nvSpPr>
        <p:spPr>
          <a:xfrm>
            <a:off x="304800" y="152397"/>
            <a:ext cx="5140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Sčítání chodců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959926FA-A2E0-CC6E-1DB6-C9078B39EB73}"/>
              </a:ext>
            </a:extLst>
          </p:cNvPr>
          <p:cNvSpPr txBox="1"/>
          <p:nvPr/>
        </p:nvSpPr>
        <p:spPr>
          <a:xfrm>
            <a:off x="0" y="936166"/>
            <a:ext cx="10642600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Stanoviště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nejvyššími intenzitami (počet chodců / 24 h)</a:t>
            </a:r>
          </a:p>
        </p:txBody>
      </p:sp>
    </p:spTree>
    <p:extLst>
      <p:ext uri="{BB962C8B-B14F-4D97-AF65-F5344CB8AC3E}">
        <p14:creationId xmlns:p14="http://schemas.microsoft.com/office/powerpoint/2010/main" val="252001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, text, diagram&#10;&#10;Obsah generovaný pomocí AI může být nesprávný.">
            <a:extLst>
              <a:ext uri="{FF2B5EF4-FFF2-40B4-BE49-F238E27FC236}">
                <a16:creationId xmlns="" xmlns:a16="http://schemas.microsoft.com/office/drawing/2014/main" id="{672D9D0C-3C40-EC8C-E58D-A8D3996C6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2005" r="1455" b="1654"/>
          <a:stretch>
            <a:fillRect/>
          </a:stretch>
        </p:blipFill>
        <p:spPr>
          <a:xfrm>
            <a:off x="1192905" y="0"/>
            <a:ext cx="9769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76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="" xmlns:a16="http://schemas.microsoft.com/office/drawing/2014/main" id="{62135976-47FF-500B-85B7-2EA340183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922158"/>
              </p:ext>
            </p:extLst>
          </p:nvPr>
        </p:nvGraphicFramePr>
        <p:xfrm>
          <a:off x="1714500" y="1665603"/>
          <a:ext cx="8763000" cy="5040000"/>
        </p:xfrm>
        <a:graphic>
          <a:graphicData uri="http://schemas.openxmlformats.org/drawingml/2006/table">
            <a:tbl>
              <a:tblPr firstRow="1" firstCol="1" bandRow="1"/>
              <a:tblGrid>
                <a:gridCol w="5477869">
                  <a:extLst>
                    <a:ext uri="{9D8B030D-6E8A-4147-A177-3AD203B41FA5}">
                      <a16:colId xmlns="" xmlns:a16="http://schemas.microsoft.com/office/drawing/2014/main" val="1267500420"/>
                    </a:ext>
                  </a:extLst>
                </a:gridCol>
                <a:gridCol w="1725984">
                  <a:extLst>
                    <a:ext uri="{9D8B030D-6E8A-4147-A177-3AD203B41FA5}">
                      <a16:colId xmlns="" xmlns:a16="http://schemas.microsoft.com/office/drawing/2014/main" val="2155662613"/>
                    </a:ext>
                  </a:extLst>
                </a:gridCol>
                <a:gridCol w="1559147">
                  <a:extLst>
                    <a:ext uri="{9D8B030D-6E8A-4147-A177-3AD203B41FA5}">
                      <a16:colId xmlns="" xmlns:a16="http://schemas.microsoft.com/office/drawing/2014/main" val="38731214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04/2022</a:t>
                      </a: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09/2025</a:t>
                      </a: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4251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Havlíčkova (přejezd)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1 786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1 552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7222245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Čechovy Sady (cyklostezka)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1 423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1346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95717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 Ambulatoria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1 296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699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Litovelská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756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866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94234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Schweitzerova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666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832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42264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 Botanické zahrady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1 130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820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9971961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Kavaleristů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632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694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003091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Legionářská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656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692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369963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Vozovce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630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688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4673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most přes Moravu (Komenského)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966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612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949792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 Podjezdu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434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606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87137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Kosmonautů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810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586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927166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Bystrovanská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196</a:t>
                      </a:r>
                      <a:endParaRPr lang="cs-CZ" sz="2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578</a:t>
                      </a:r>
                      <a:endParaRPr lang="cs-CZ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56" marR="68050" marT="0" marB="3600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74116788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190CA4A2-95EA-A011-C91C-C374F65B17FF}"/>
              </a:ext>
            </a:extLst>
          </p:cNvPr>
          <p:cNvSpPr txBox="1"/>
          <p:nvPr/>
        </p:nvSpPr>
        <p:spPr>
          <a:xfrm>
            <a:off x="304800" y="152397"/>
            <a:ext cx="5140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Sčítání cyklistů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843DEB6C-50F3-4982-AF7F-C10A80936F62}"/>
              </a:ext>
            </a:extLst>
          </p:cNvPr>
          <p:cNvSpPr txBox="1"/>
          <p:nvPr/>
        </p:nvSpPr>
        <p:spPr>
          <a:xfrm>
            <a:off x="0" y="936166"/>
            <a:ext cx="10657114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Stanoviště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nejvyššími intenzitami (počet cyklistů / 24 h)</a:t>
            </a:r>
          </a:p>
        </p:txBody>
      </p:sp>
    </p:spTree>
    <p:extLst>
      <p:ext uri="{BB962C8B-B14F-4D97-AF65-F5344CB8AC3E}">
        <p14:creationId xmlns:p14="http://schemas.microsoft.com/office/powerpoint/2010/main" val="1082949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, text, atlas, diagram&#10;&#10;Obsah generovaný pomocí AI může být nesprávný.">
            <a:extLst>
              <a:ext uri="{FF2B5EF4-FFF2-40B4-BE49-F238E27FC236}">
                <a16:creationId xmlns="" xmlns:a16="http://schemas.microsoft.com/office/drawing/2014/main" id="{AD224CCA-7AA0-D564-8703-1DC860F8D1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1905" r="1312" b="1554"/>
          <a:stretch>
            <a:fillRect/>
          </a:stretch>
        </p:blipFill>
        <p:spPr>
          <a:xfrm>
            <a:off x="1230088" y="0"/>
            <a:ext cx="9770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7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A80F263B-AEDA-40B9-2AFA-D638F960B92C}"/>
              </a:ext>
            </a:extLst>
          </p:cNvPr>
          <p:cNvSpPr txBox="1"/>
          <p:nvPr/>
        </p:nvSpPr>
        <p:spPr>
          <a:xfrm>
            <a:off x="304800" y="152397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Dojížďka z okolních obcí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B8A131D9-9033-B56F-83CF-62EC04A98124}"/>
              </a:ext>
            </a:extLst>
          </p:cNvPr>
          <p:cNvSpPr txBox="1"/>
          <p:nvPr/>
        </p:nvSpPr>
        <p:spPr>
          <a:xfrm>
            <a:off x="0" y="936166"/>
            <a:ext cx="9884229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Orientační počet dojíždějících automobilem: 15 000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="" xmlns:a16="http://schemas.microsoft.com/office/drawing/2014/main" id="{06B822CD-B3F2-58BC-A952-93331AC17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962717"/>
              </p:ext>
            </p:extLst>
          </p:nvPr>
        </p:nvGraphicFramePr>
        <p:xfrm>
          <a:off x="1654629" y="2432286"/>
          <a:ext cx="9013372" cy="4130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1949">
                  <a:extLst>
                    <a:ext uri="{9D8B030D-6E8A-4147-A177-3AD203B41FA5}">
                      <a16:colId xmlns="" xmlns:a16="http://schemas.microsoft.com/office/drawing/2014/main" val="2334450109"/>
                    </a:ext>
                  </a:extLst>
                </a:gridCol>
                <a:gridCol w="1078908">
                  <a:extLst>
                    <a:ext uri="{9D8B030D-6E8A-4147-A177-3AD203B41FA5}">
                      <a16:colId xmlns="" xmlns:a16="http://schemas.microsoft.com/office/drawing/2014/main" val="1038486830"/>
                    </a:ext>
                  </a:extLst>
                </a:gridCol>
                <a:gridCol w="1078908">
                  <a:extLst>
                    <a:ext uri="{9D8B030D-6E8A-4147-A177-3AD203B41FA5}">
                      <a16:colId xmlns="" xmlns:a16="http://schemas.microsoft.com/office/drawing/2014/main" val="2774111000"/>
                    </a:ext>
                  </a:extLst>
                </a:gridCol>
                <a:gridCol w="2764699">
                  <a:extLst>
                    <a:ext uri="{9D8B030D-6E8A-4147-A177-3AD203B41FA5}">
                      <a16:colId xmlns="" xmlns:a16="http://schemas.microsoft.com/office/drawing/2014/main" val="739753088"/>
                    </a:ext>
                  </a:extLst>
                </a:gridCol>
                <a:gridCol w="1078908">
                  <a:extLst>
                    <a:ext uri="{9D8B030D-6E8A-4147-A177-3AD203B41FA5}">
                      <a16:colId xmlns="" xmlns:a16="http://schemas.microsoft.com/office/drawing/2014/main" val="3711515440"/>
                    </a:ext>
                  </a:extLst>
                </a:gridCol>
              </a:tblGrid>
              <a:tr h="41302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Prostějov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Bohuňovice</a:t>
                      </a: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</a:t>
                      </a:r>
                      <a:endParaRPr lang="cs-CZ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9049242"/>
                  </a:ext>
                </a:extLst>
              </a:tr>
              <a:tr h="41302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Přerov</a:t>
                      </a: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Křelov-Břuchotín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</a:t>
                      </a:r>
                      <a:endParaRPr lang="cs-CZ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2645098"/>
                  </a:ext>
                </a:extLst>
              </a:tr>
              <a:tr h="41302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Šternberk</a:t>
                      </a: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</a:t>
                      </a:r>
                      <a:endParaRPr lang="cs-CZ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Litovel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  <a:endParaRPr lang="cs-CZ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605823"/>
                  </a:ext>
                </a:extLst>
              </a:tr>
              <a:tr h="41302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Dolany</a:t>
                      </a: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</a:t>
                      </a:r>
                      <a:endParaRPr lang="cs-CZ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Bělkovice-Lašťany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  <a:endParaRPr lang="cs-CZ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8273633"/>
                  </a:ext>
                </a:extLst>
              </a:tr>
              <a:tr h="41302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Velký Týnec</a:t>
                      </a: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</a:t>
                      </a:r>
                      <a:endParaRPr lang="cs-CZ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Lutín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cs-CZ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7864273"/>
                  </a:ext>
                </a:extLst>
              </a:tr>
              <a:tr h="41302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Velká Bystřice</a:t>
                      </a: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</a:t>
                      </a:r>
                      <a:endParaRPr lang="cs-CZ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Přáslavice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  <a:endParaRPr lang="cs-CZ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0642522"/>
                  </a:ext>
                </a:extLst>
              </a:tr>
              <a:tr h="41302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Hněvotín</a:t>
                      </a: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</a:t>
                      </a:r>
                      <a:endParaRPr lang="cs-CZ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Grygov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cs-CZ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521830"/>
                  </a:ext>
                </a:extLst>
              </a:tr>
              <a:tr h="41302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Horka n. M.</a:t>
                      </a: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</a:t>
                      </a:r>
                      <a:endParaRPr lang="cs-CZ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Olšany u Prostějova</a:t>
                      </a: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9719821"/>
                  </a:ext>
                </a:extLst>
              </a:tr>
              <a:tr h="41302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Štěpánov</a:t>
                      </a: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cs-CZ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Náměšť na Hané</a:t>
                      </a: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318163"/>
                  </a:ext>
                </a:extLst>
              </a:tr>
              <a:tr h="41302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Hlubočky</a:t>
                      </a: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endParaRPr lang="cs-CZ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20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Samotišky</a:t>
                      </a:r>
                      <a:endParaRPr lang="cs-CZ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</a:t>
                      </a:r>
                      <a:endParaRPr lang="cs-CZ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6845601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41C75062-39E1-B67D-910C-0D5C3B8B381A}"/>
              </a:ext>
            </a:extLst>
          </p:cNvPr>
          <p:cNvSpPr txBox="1"/>
          <p:nvPr/>
        </p:nvSpPr>
        <p:spPr>
          <a:xfrm>
            <a:off x="391886" y="1684226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Top 20 měst a obcí (celkem 7 500 dojíždějících)</a:t>
            </a:r>
          </a:p>
        </p:txBody>
      </p:sp>
    </p:spTree>
    <p:extLst>
      <p:ext uri="{BB962C8B-B14F-4D97-AF65-F5344CB8AC3E}">
        <p14:creationId xmlns:p14="http://schemas.microsoft.com/office/powerpoint/2010/main" val="1807918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814819D2-73E3-D575-DFB3-2C1E4D985CF0}"/>
              </a:ext>
            </a:extLst>
          </p:cNvPr>
          <p:cNvSpPr txBox="1"/>
          <p:nvPr/>
        </p:nvSpPr>
        <p:spPr>
          <a:xfrm>
            <a:off x="304800" y="152397"/>
            <a:ext cx="6618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Průzkum dopravního chování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C7F9D095-2333-C6F9-D93E-27BBE77D7EAB}"/>
              </a:ext>
            </a:extLst>
          </p:cNvPr>
          <p:cNvSpPr txBox="1"/>
          <p:nvPr/>
        </p:nvSpPr>
        <p:spPr>
          <a:xfrm>
            <a:off x="0" y="936166"/>
            <a:ext cx="7826829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Design a metoda výzkumu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66729E19-C647-CFDD-657D-1A9FB54E2248}"/>
              </a:ext>
            </a:extLst>
          </p:cNvPr>
          <p:cNvSpPr txBox="1"/>
          <p:nvPr/>
        </p:nvSpPr>
        <p:spPr>
          <a:xfrm>
            <a:off x="516000" y="1837482"/>
            <a:ext cx="11160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Sběr dat proběhl v říjnu 2025 v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512 olomouckých domácnostech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Způsob výběru: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kvótní výběr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 základě místa bydliště a velikosti domácnosti.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Nástrojem sběru dat byl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dotazník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 údaje o domácnosti a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cestovní deník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záznam uskutečněných cest v pracovní dny (2 318 cest) a o víkendech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1 259 cest).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Vybrané výsledky jsou srovnány s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výzkumy z let 2016 a 2021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1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E214CBB-B49D-5A7B-0403-CF4AF9DF6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="" xmlns:a16="http://schemas.microsoft.com/office/drawing/2014/main" id="{1BDFBAFB-F2D4-B04A-485D-A41536B19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22084"/>
              </p:ext>
            </p:extLst>
          </p:nvPr>
        </p:nvGraphicFramePr>
        <p:xfrm>
          <a:off x="489856" y="1839686"/>
          <a:ext cx="11506202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2704953">
                  <a:extLst>
                    <a:ext uri="{9D8B030D-6E8A-4147-A177-3AD203B41FA5}">
                      <a16:colId xmlns="" xmlns:a16="http://schemas.microsoft.com/office/drawing/2014/main" val="3762644174"/>
                    </a:ext>
                  </a:extLst>
                </a:gridCol>
                <a:gridCol w="4915048">
                  <a:extLst>
                    <a:ext uri="{9D8B030D-6E8A-4147-A177-3AD203B41FA5}">
                      <a16:colId xmlns="" xmlns:a16="http://schemas.microsoft.com/office/drawing/2014/main" val="1724280170"/>
                    </a:ext>
                  </a:extLst>
                </a:gridCol>
                <a:gridCol w="1201421">
                  <a:extLst>
                    <a:ext uri="{9D8B030D-6E8A-4147-A177-3AD203B41FA5}">
                      <a16:colId xmlns="" xmlns:a16="http://schemas.microsoft.com/office/drawing/2014/main" val="2232960538"/>
                    </a:ext>
                  </a:extLst>
                </a:gridCol>
                <a:gridCol w="1454693">
                  <a:extLst>
                    <a:ext uri="{9D8B030D-6E8A-4147-A177-3AD203B41FA5}">
                      <a16:colId xmlns="" xmlns:a16="http://schemas.microsoft.com/office/drawing/2014/main" val="2463699186"/>
                    </a:ext>
                  </a:extLst>
                </a:gridCol>
                <a:gridCol w="1230087">
                  <a:extLst>
                    <a:ext uri="{9D8B030D-6E8A-4147-A177-3AD203B41FA5}">
                      <a16:colId xmlns="" xmlns:a16="http://schemas.microsoft.com/office/drawing/2014/main" val="2154872184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cs-CZ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2016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2021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2025</a:t>
                      </a: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1120871"/>
                  </a:ext>
                </a:extLst>
              </a:tr>
              <a:tr h="508000"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domácností v průzkumu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1 076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568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694900"/>
                  </a:ext>
                </a:extLst>
              </a:tr>
              <a:tr h="508000"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osob v průzkumu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2 278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1 024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978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17166381"/>
                  </a:ext>
                </a:extLst>
              </a:tr>
              <a:tr h="508000"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aut v průzkumu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729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08639783"/>
                  </a:ext>
                </a:extLst>
              </a:tr>
              <a:tr h="508000"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Průměrný počet automobilů na domácnost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0,68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0,76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0,73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5059174"/>
                  </a:ext>
                </a:extLst>
              </a:tr>
              <a:tr h="508000"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automobilů na 1000 obyvatel (stupeň automobilizace)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420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382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8557779"/>
                  </a:ext>
                </a:extLst>
              </a:tr>
              <a:tr h="508000"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kol v průzkumu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1280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918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683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93475414"/>
                  </a:ext>
                </a:extLst>
              </a:tr>
              <a:tr h="508000"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Průměrný počet kol na domácnost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1,19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1,62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1,33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6732650"/>
                  </a:ext>
                </a:extLst>
              </a:tr>
              <a:tr h="508000">
                <a:tc gridSpan="2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osob na jedno kolo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1,78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1,12</a:t>
                      </a:r>
                      <a:endParaRPr lang="cs-CZ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4145" algn="r">
                        <a:lnSpc>
                          <a:spcPts val="14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1,43</a:t>
                      </a:r>
                      <a:endParaRPr lang="cs-CZ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17297393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3DC5082A-1B4D-25F7-FD0D-14F286F11FBB}"/>
              </a:ext>
            </a:extLst>
          </p:cNvPr>
          <p:cNvSpPr txBox="1"/>
          <p:nvPr/>
        </p:nvSpPr>
        <p:spPr>
          <a:xfrm>
            <a:off x="132272" y="166725"/>
            <a:ext cx="958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Průzkum dopravního chování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9E105289-E8BB-A426-6EF7-17AD4C226E0A}"/>
              </a:ext>
            </a:extLst>
          </p:cNvPr>
          <p:cNvSpPr txBox="1"/>
          <p:nvPr/>
        </p:nvSpPr>
        <p:spPr>
          <a:xfrm>
            <a:off x="0" y="936166"/>
            <a:ext cx="9720944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Počty 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dopravních prostředků vlastněných domácnostmi</a:t>
            </a:r>
          </a:p>
        </p:txBody>
      </p:sp>
    </p:spTree>
    <p:extLst>
      <p:ext uri="{BB962C8B-B14F-4D97-AF65-F5344CB8AC3E}">
        <p14:creationId xmlns:p14="http://schemas.microsoft.com/office/powerpoint/2010/main" val="2751645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1ABCFB1-2224-904E-32CA-9DDD14350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>
            <a:extLst>
              <a:ext uri="{FF2B5EF4-FFF2-40B4-BE49-F238E27FC236}">
                <a16:creationId xmlns="" xmlns:a16="http://schemas.microsoft.com/office/drawing/2014/main" id="{E956F1E4-F3A2-6D30-AFBB-F6461D94FA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466241"/>
              </p:ext>
            </p:extLst>
          </p:nvPr>
        </p:nvGraphicFramePr>
        <p:xfrm>
          <a:off x="304800" y="1665603"/>
          <a:ext cx="576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FF72AF43-2798-1811-48CF-8FB7758DB1B0}"/>
              </a:ext>
            </a:extLst>
          </p:cNvPr>
          <p:cNvSpPr txBox="1"/>
          <p:nvPr/>
        </p:nvSpPr>
        <p:spPr>
          <a:xfrm>
            <a:off x="304799" y="152397"/>
            <a:ext cx="8563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Průzkum dopravního chování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E6DC97D-197D-0D16-AE13-40362AD4CEF4}"/>
              </a:ext>
            </a:extLst>
          </p:cNvPr>
          <p:cNvSpPr txBox="1"/>
          <p:nvPr/>
        </p:nvSpPr>
        <p:spPr>
          <a:xfrm>
            <a:off x="0" y="936166"/>
            <a:ext cx="7826829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Vybavenost 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domácností automobily a koly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="" xmlns:a16="http://schemas.microsoft.com/office/drawing/2014/main" id="{CA8D09B7-E941-7E56-56F6-DB7FD7B87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4014433"/>
              </p:ext>
            </p:extLst>
          </p:nvPr>
        </p:nvGraphicFramePr>
        <p:xfrm>
          <a:off x="6239214" y="1665603"/>
          <a:ext cx="576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750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E908909-F481-4BB9-8F73-AB541FFE9D1B}"/>
              </a:ext>
            </a:extLst>
          </p:cNvPr>
          <p:cNvSpPr txBox="1"/>
          <p:nvPr/>
        </p:nvSpPr>
        <p:spPr>
          <a:xfrm>
            <a:off x="304799" y="152397"/>
            <a:ext cx="11451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Proces Plánu udržitelné městské mobility Olomouc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39DCDD4A-1EBB-6861-E291-F75171A19441}"/>
              </a:ext>
            </a:extLst>
          </p:cNvPr>
          <p:cNvSpPr txBox="1"/>
          <p:nvPr/>
        </p:nvSpPr>
        <p:spPr>
          <a:xfrm>
            <a:off x="304799" y="1502224"/>
            <a:ext cx="11114315" cy="4956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Schválení původního plánu</a:t>
            </a:r>
          </a:p>
          <a:p>
            <a:pPr>
              <a:lnSpc>
                <a:spcPts val="4800"/>
              </a:lnSpc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800"/>
              </a:lnSpc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Aktualizace I</a:t>
            </a:r>
          </a:p>
          <a:p>
            <a:pPr>
              <a:lnSpc>
                <a:spcPts val="4800"/>
              </a:lnSpc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800"/>
              </a:lnSpc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Aktualizace II</a:t>
            </a:r>
          </a:p>
          <a:p>
            <a:pPr>
              <a:lnSpc>
                <a:spcPts val="4800"/>
              </a:lnSpc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800"/>
              </a:lnSpc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Vždy schváleno zastupitelstvem na konci volebního období …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322B1D39-BA9B-AE71-8FD9-199E612CC888}"/>
              </a:ext>
            </a:extLst>
          </p:cNvPr>
          <p:cNvSpPr txBox="1"/>
          <p:nvPr/>
        </p:nvSpPr>
        <p:spPr>
          <a:xfrm>
            <a:off x="7685314" y="1502223"/>
            <a:ext cx="29282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 2018</a:t>
            </a:r>
          </a:p>
          <a:p>
            <a:pPr algn="r"/>
            <a:endParaRPr lang="cs-CZ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 2022</a:t>
            </a:r>
          </a:p>
          <a:p>
            <a:pPr algn="r"/>
            <a:endParaRPr lang="cs-CZ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 2026</a:t>
            </a:r>
          </a:p>
        </p:txBody>
      </p:sp>
    </p:spTree>
    <p:extLst>
      <p:ext uri="{BB962C8B-B14F-4D97-AF65-F5344CB8AC3E}">
        <p14:creationId xmlns:p14="http://schemas.microsoft.com/office/powerpoint/2010/main" val="2577231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3EA8707-EDB9-CD2C-A236-8B1C978D4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B3040A5B-60F3-8D37-E3B9-C9B39B21F1C7}"/>
              </a:ext>
            </a:extLst>
          </p:cNvPr>
          <p:cNvSpPr txBox="1"/>
          <p:nvPr/>
        </p:nvSpPr>
        <p:spPr>
          <a:xfrm>
            <a:off x="113785" y="152397"/>
            <a:ext cx="8959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Průzkum dopravního chování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AF5F8FE8-746E-2D0B-4BC4-0ECB3D6854D2}"/>
              </a:ext>
            </a:extLst>
          </p:cNvPr>
          <p:cNvSpPr txBox="1"/>
          <p:nvPr/>
        </p:nvSpPr>
        <p:spPr>
          <a:xfrm>
            <a:off x="-1" y="936166"/>
            <a:ext cx="9187543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Osobní 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dispozice automobilem podle pohlaví a věku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="" xmlns:a16="http://schemas.microsoft.com/office/drawing/2014/main" id="{95FB9765-FBB5-9707-021C-6C865C7AE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963442"/>
              </p:ext>
            </p:extLst>
          </p:nvPr>
        </p:nvGraphicFramePr>
        <p:xfrm>
          <a:off x="1817650" y="1804987"/>
          <a:ext cx="7248246" cy="4729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Přímá spojnice 4">
            <a:extLst>
              <a:ext uri="{FF2B5EF4-FFF2-40B4-BE49-F238E27FC236}">
                <a16:creationId xmlns="" xmlns:a16="http://schemas.microsoft.com/office/drawing/2014/main" id="{4069E73E-C4F0-0F9B-3E69-D237DB50148D}"/>
              </a:ext>
            </a:extLst>
          </p:cNvPr>
          <p:cNvCxnSpPr/>
          <p:nvPr/>
        </p:nvCxnSpPr>
        <p:spPr>
          <a:xfrm>
            <a:off x="3094264" y="2090057"/>
            <a:ext cx="0" cy="35922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="" xmlns:a16="http://schemas.microsoft.com/office/drawing/2014/main" id="{9660145C-FD12-88A9-0076-3DE2E69ACD76}"/>
              </a:ext>
            </a:extLst>
          </p:cNvPr>
          <p:cNvCxnSpPr/>
          <p:nvPr/>
        </p:nvCxnSpPr>
        <p:spPr>
          <a:xfrm>
            <a:off x="4422321" y="2062843"/>
            <a:ext cx="0" cy="35922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614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7E21CBF-1686-2D33-1DF9-F29F957FE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2A537DE5-48FE-F8DA-C960-E68EB8EE8F17}"/>
              </a:ext>
            </a:extLst>
          </p:cNvPr>
          <p:cNvSpPr txBox="1"/>
          <p:nvPr/>
        </p:nvSpPr>
        <p:spPr>
          <a:xfrm>
            <a:off x="46020" y="152397"/>
            <a:ext cx="851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Průzkum dopravního chování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B344A4F1-1AAB-1295-CC3E-9535C7A134E7}"/>
              </a:ext>
            </a:extLst>
          </p:cNvPr>
          <p:cNvSpPr txBox="1"/>
          <p:nvPr/>
        </p:nvSpPr>
        <p:spPr>
          <a:xfrm>
            <a:off x="-1" y="936166"/>
            <a:ext cx="9187543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Osobní 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dispozice jízdním kolem podle pohlaví a věku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="" xmlns:a16="http://schemas.microsoft.com/office/drawing/2014/main" id="{9C4AF0A5-D080-D6C4-202C-898E09FDF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103849"/>
              </p:ext>
            </p:extLst>
          </p:nvPr>
        </p:nvGraphicFramePr>
        <p:xfrm>
          <a:off x="2472600" y="1804986"/>
          <a:ext cx="7246800" cy="47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Přímá spojnice 4">
            <a:extLst>
              <a:ext uri="{FF2B5EF4-FFF2-40B4-BE49-F238E27FC236}">
                <a16:creationId xmlns="" xmlns:a16="http://schemas.microsoft.com/office/drawing/2014/main" id="{7097EA33-FEF1-16EF-7D56-3303FE4FE94F}"/>
              </a:ext>
            </a:extLst>
          </p:cNvPr>
          <p:cNvCxnSpPr/>
          <p:nvPr/>
        </p:nvCxnSpPr>
        <p:spPr>
          <a:xfrm>
            <a:off x="3690257" y="2081893"/>
            <a:ext cx="0" cy="35922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B3C5737C-6AC0-84BF-5CB7-68D78416ABB1}"/>
              </a:ext>
            </a:extLst>
          </p:cNvPr>
          <p:cNvCxnSpPr/>
          <p:nvPr/>
        </p:nvCxnSpPr>
        <p:spPr>
          <a:xfrm>
            <a:off x="4887686" y="2030187"/>
            <a:ext cx="0" cy="35922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2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1AAF08D-51A3-66B4-FA54-97B41D1B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FB6595F1-0F11-AAE7-E94D-BFDB449BFB70}"/>
              </a:ext>
            </a:extLst>
          </p:cNvPr>
          <p:cNvSpPr txBox="1"/>
          <p:nvPr/>
        </p:nvSpPr>
        <p:spPr>
          <a:xfrm>
            <a:off x="80523" y="152397"/>
            <a:ext cx="8744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Průzkum dopravního chování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2753D802-CECE-D65F-F2FA-334438B84AEA}"/>
              </a:ext>
            </a:extLst>
          </p:cNvPr>
          <p:cNvSpPr txBox="1"/>
          <p:nvPr/>
        </p:nvSpPr>
        <p:spPr>
          <a:xfrm>
            <a:off x="-1" y="936166"/>
            <a:ext cx="10831287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Osobní 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dispozice předplacenou jízdenkou na veřejnou dopravu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="" xmlns:a16="http://schemas.microsoft.com/office/drawing/2014/main" id="{C02E346E-AF37-46E5-620C-D679C1257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5870599"/>
              </p:ext>
            </p:extLst>
          </p:nvPr>
        </p:nvGraphicFramePr>
        <p:xfrm>
          <a:off x="1839685" y="1872343"/>
          <a:ext cx="7990115" cy="466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5150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5374832-D8A2-6BEB-CE40-95E86D9E6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ADC04540-8EA7-A529-D1F1-3AFAA1CCE157}"/>
              </a:ext>
            </a:extLst>
          </p:cNvPr>
          <p:cNvSpPr txBox="1"/>
          <p:nvPr/>
        </p:nvSpPr>
        <p:spPr>
          <a:xfrm>
            <a:off x="89150" y="152397"/>
            <a:ext cx="766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Průzkum dopravního chování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E2031C8-AE83-AA2B-2C68-EE2C501F6214}"/>
              </a:ext>
            </a:extLst>
          </p:cNvPr>
          <p:cNvSpPr txBox="1"/>
          <p:nvPr/>
        </p:nvSpPr>
        <p:spPr>
          <a:xfrm>
            <a:off x="-1" y="936166"/>
            <a:ext cx="10831287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Osobní </a:t>
            </a:r>
            <a: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dispozice předplacenou jízdenkou podle pohlaví a věku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="" xmlns:a16="http://schemas.microsoft.com/office/drawing/2014/main" id="{6A20E68F-92A3-7B02-D83B-211F8CF8CA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331197"/>
              </p:ext>
            </p:extLst>
          </p:nvPr>
        </p:nvGraphicFramePr>
        <p:xfrm>
          <a:off x="1458686" y="1676400"/>
          <a:ext cx="7979228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Přímá spojnice 4">
            <a:extLst>
              <a:ext uri="{FF2B5EF4-FFF2-40B4-BE49-F238E27FC236}">
                <a16:creationId xmlns="" xmlns:a16="http://schemas.microsoft.com/office/drawing/2014/main" id="{45BA3D33-E66D-1D5C-509C-F1D39CDC3ACF}"/>
              </a:ext>
            </a:extLst>
          </p:cNvPr>
          <p:cNvCxnSpPr/>
          <p:nvPr/>
        </p:nvCxnSpPr>
        <p:spPr>
          <a:xfrm>
            <a:off x="2743199" y="2106385"/>
            <a:ext cx="0" cy="35922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84BD2735-1FE0-FC24-9EC5-9C855A843B58}"/>
              </a:ext>
            </a:extLst>
          </p:cNvPr>
          <p:cNvCxnSpPr/>
          <p:nvPr/>
        </p:nvCxnSpPr>
        <p:spPr>
          <a:xfrm>
            <a:off x="4063093" y="2106385"/>
            <a:ext cx="0" cy="35922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731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A6B2FEC-58E0-BD0E-15D0-942595838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317DC274-1F49-5731-8576-7B422373B36D}"/>
              </a:ext>
            </a:extLst>
          </p:cNvPr>
          <p:cNvSpPr txBox="1"/>
          <p:nvPr/>
        </p:nvSpPr>
        <p:spPr>
          <a:xfrm>
            <a:off x="140906" y="152397"/>
            <a:ext cx="8925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Průzkum dopravního chování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743955FC-5B06-2EA7-BABF-087F2225A4BF}"/>
              </a:ext>
            </a:extLst>
          </p:cNvPr>
          <p:cNvSpPr txBox="1"/>
          <p:nvPr/>
        </p:nvSpPr>
        <p:spPr>
          <a:xfrm>
            <a:off x="0" y="936166"/>
            <a:ext cx="8893630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 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cestujících v rozhodný den mezi respondenty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="" xmlns:a16="http://schemas.microsoft.com/office/drawing/2014/main" id="{8034CBB8-1247-EBBD-96CD-599E9F001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35628"/>
              </p:ext>
            </p:extLst>
          </p:nvPr>
        </p:nvGraphicFramePr>
        <p:xfrm>
          <a:off x="2133600" y="1709057"/>
          <a:ext cx="7609114" cy="490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6454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A6B07F0-7FE3-42FB-176D-F5756F3EC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0EF0C906-40F2-EE92-D158-74C613801F6D}"/>
              </a:ext>
            </a:extLst>
          </p:cNvPr>
          <p:cNvSpPr txBox="1"/>
          <p:nvPr/>
        </p:nvSpPr>
        <p:spPr>
          <a:xfrm>
            <a:off x="123653" y="152397"/>
            <a:ext cx="844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Průzkum dopravního chování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D8509BC6-81A2-94F7-8179-CCC7B25A9BDB}"/>
              </a:ext>
            </a:extLst>
          </p:cNvPr>
          <p:cNvSpPr txBox="1"/>
          <p:nvPr/>
        </p:nvSpPr>
        <p:spPr>
          <a:xfrm>
            <a:off x="0" y="936166"/>
            <a:ext cx="5725886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Počty cest osob v pracovní den</a:t>
            </a:r>
            <a:endParaRPr lang="cs-CZ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af 1">
            <a:extLst>
              <a:ext uri="{FF2B5EF4-FFF2-40B4-BE49-F238E27FC236}">
                <a16:creationId xmlns="" xmlns:a16="http://schemas.microsoft.com/office/drawing/2014/main" id="{B724FD5C-024C-32A9-FA09-CAF43A027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174413"/>
              </p:ext>
            </p:extLst>
          </p:nvPr>
        </p:nvGraphicFramePr>
        <p:xfrm>
          <a:off x="1578430" y="1766570"/>
          <a:ext cx="9176656" cy="4775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ázek 5" descr="Obsah obrázku text, Písmo, účtenka, snímek obrazovky&#10;&#10;Obsah generovaný pomocí AI může být nesprávný.">
            <a:extLst>
              <a:ext uri="{FF2B5EF4-FFF2-40B4-BE49-F238E27FC236}">
                <a16:creationId xmlns="" xmlns:a16="http://schemas.microsoft.com/office/drawing/2014/main" id="{F8B03558-5DAE-7034-78D6-E031F1577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147" y="1490164"/>
            <a:ext cx="3687052" cy="1412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284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928EE82-C259-BC2C-9250-5E118B45F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26433634-88BF-52BE-8DA6-1F9A5A804B27}"/>
              </a:ext>
            </a:extLst>
          </p:cNvPr>
          <p:cNvSpPr txBox="1"/>
          <p:nvPr/>
        </p:nvSpPr>
        <p:spPr>
          <a:xfrm>
            <a:off x="63272" y="152397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Průzkum dopravního chování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B0346D9C-D933-BD3F-5958-1D52F2585307}"/>
              </a:ext>
            </a:extLst>
          </p:cNvPr>
          <p:cNvSpPr txBox="1"/>
          <p:nvPr/>
        </p:nvSpPr>
        <p:spPr>
          <a:xfrm>
            <a:off x="0" y="936166"/>
            <a:ext cx="8839200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Rozdělení 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 podle délek, pracovní den a víkend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="" xmlns:a16="http://schemas.microsoft.com/office/drawing/2014/main" id="{E60276DF-ECA3-1E63-3BB2-8909206E1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961651"/>
              </p:ext>
            </p:extLst>
          </p:nvPr>
        </p:nvGraphicFramePr>
        <p:xfrm>
          <a:off x="1469571" y="1784349"/>
          <a:ext cx="9002486" cy="471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ázek 6" descr="Obsah obrázku text, snímek obrazovky, Písmo, účtenka&#10;&#10;Obsah generovaný pomocí AI může být nesprávný.">
            <a:extLst>
              <a:ext uri="{FF2B5EF4-FFF2-40B4-BE49-F238E27FC236}">
                <a16:creationId xmlns="" xmlns:a16="http://schemas.microsoft.com/office/drawing/2014/main" id="{E072FFE1-3C88-6674-9275-B5A4E08DE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431" y="2234684"/>
            <a:ext cx="3248478" cy="13622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290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A0BAC63-C88D-0E66-6310-9466EDA42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2DB34AFB-EBCC-931F-6F6E-C94718B27D57}"/>
              </a:ext>
            </a:extLst>
          </p:cNvPr>
          <p:cNvSpPr txBox="1"/>
          <p:nvPr/>
        </p:nvSpPr>
        <p:spPr>
          <a:xfrm>
            <a:off x="166784" y="152397"/>
            <a:ext cx="875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Průzkum dopravního chování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7AFCEBF-9C0F-F545-F065-35C44297B505}"/>
              </a:ext>
            </a:extLst>
          </p:cNvPr>
          <p:cNvSpPr txBox="1"/>
          <p:nvPr/>
        </p:nvSpPr>
        <p:spPr>
          <a:xfrm>
            <a:off x="0" y="936166"/>
            <a:ext cx="6618514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Dělba 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přepravní práce, pracovní den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="" xmlns:a16="http://schemas.microsoft.com/office/drawing/2014/main" id="{C63610E2-0F56-9127-FB4D-38E754815F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111792"/>
              </p:ext>
            </p:extLst>
          </p:nvPr>
        </p:nvGraphicFramePr>
        <p:xfrm>
          <a:off x="838200" y="1730829"/>
          <a:ext cx="8240485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="" xmlns:a16="http://schemas.microsoft.com/office/drawing/2014/main" id="{D6EEFD2D-7E61-5FEC-0A7D-6C52D0AEC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564764"/>
              </p:ext>
            </p:extLst>
          </p:nvPr>
        </p:nvGraphicFramePr>
        <p:xfrm>
          <a:off x="9176657" y="1730829"/>
          <a:ext cx="2873828" cy="465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2160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C24C128-9F97-21CD-3314-522A08493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4D9A188E-F5DE-0C9A-DCB6-95189FFD633C}"/>
              </a:ext>
            </a:extLst>
          </p:cNvPr>
          <p:cNvSpPr txBox="1"/>
          <p:nvPr/>
        </p:nvSpPr>
        <p:spPr>
          <a:xfrm>
            <a:off x="166783" y="152397"/>
            <a:ext cx="8287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Průzkum dopravního chování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3CFD29FE-E3EB-9EE2-6225-B68AD6F7AB2A}"/>
              </a:ext>
            </a:extLst>
          </p:cNvPr>
          <p:cNvSpPr txBox="1"/>
          <p:nvPr/>
        </p:nvSpPr>
        <p:spPr>
          <a:xfrm>
            <a:off x="0" y="936166"/>
            <a:ext cx="5562600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Dělba 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přepravní práce, víkend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="" xmlns:a16="http://schemas.microsoft.com/office/drawing/2014/main" id="{A7BC6999-B6A2-5294-DF2F-5BEA370596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468532"/>
              </p:ext>
            </p:extLst>
          </p:nvPr>
        </p:nvGraphicFramePr>
        <p:xfrm>
          <a:off x="1812471" y="1719946"/>
          <a:ext cx="8567057" cy="4985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4407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C7CF762-2B6A-B715-2B9F-537FA43B7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C4290AF7-EA0B-CB9F-8EA4-DCA59A0232F9}"/>
              </a:ext>
            </a:extLst>
          </p:cNvPr>
          <p:cNvSpPr txBox="1"/>
          <p:nvPr/>
        </p:nvSpPr>
        <p:spPr>
          <a:xfrm>
            <a:off x="20142" y="152397"/>
            <a:ext cx="8830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Průzkum dopravního chování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2A1623BD-74F4-1ECF-9EBF-E4B2D822E8FE}"/>
              </a:ext>
            </a:extLst>
          </p:cNvPr>
          <p:cNvSpPr txBox="1"/>
          <p:nvPr/>
        </p:nvSpPr>
        <p:spPr>
          <a:xfrm>
            <a:off x="-1" y="936166"/>
            <a:ext cx="9557657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Dělba 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přepravní práce podle délky cesty, pracovní den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="" xmlns:a16="http://schemas.microsoft.com/office/drawing/2014/main" id="{07DB4831-EB12-C3AC-981A-39E4EF475C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581782"/>
              </p:ext>
            </p:extLst>
          </p:nvPr>
        </p:nvGraphicFramePr>
        <p:xfrm>
          <a:off x="1480457" y="1629092"/>
          <a:ext cx="9067800" cy="507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348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AAE7EFB-70F8-F12D-DB5E-745EDF0B1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E301CC38-A942-148D-C0FC-0E49758ACBEA}"/>
              </a:ext>
            </a:extLst>
          </p:cNvPr>
          <p:cNvSpPr txBox="1"/>
          <p:nvPr/>
        </p:nvSpPr>
        <p:spPr>
          <a:xfrm>
            <a:off x="304799" y="152397"/>
            <a:ext cx="1145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Program workshopu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F5E3C207-8D95-86E6-E39B-9E1FE4FD6099}"/>
              </a:ext>
            </a:extLst>
          </p:cNvPr>
          <p:cNvSpPr txBox="1"/>
          <p:nvPr/>
        </p:nvSpPr>
        <p:spPr>
          <a:xfrm>
            <a:off x="304799" y="2242452"/>
            <a:ext cx="11114315" cy="189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Představení dat z analytické části</a:t>
            </a:r>
          </a:p>
          <a:p>
            <a:pPr>
              <a:lnSpc>
                <a:spcPts val="4800"/>
              </a:lnSpc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800"/>
              </a:lnSpc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Workshop k návrhové části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F3812890-88D0-5A3A-B88C-CDCC17608DD9}"/>
              </a:ext>
            </a:extLst>
          </p:cNvPr>
          <p:cNvSpPr txBox="1"/>
          <p:nvPr/>
        </p:nvSpPr>
        <p:spPr>
          <a:xfrm>
            <a:off x="7685314" y="2242451"/>
            <a:ext cx="2928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min</a:t>
            </a:r>
          </a:p>
          <a:p>
            <a:pPr algn="r"/>
            <a:endParaRPr lang="cs-CZ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min</a:t>
            </a:r>
          </a:p>
        </p:txBody>
      </p:sp>
    </p:spTree>
    <p:extLst>
      <p:ext uri="{BB962C8B-B14F-4D97-AF65-F5344CB8AC3E}">
        <p14:creationId xmlns:p14="http://schemas.microsoft.com/office/powerpoint/2010/main" val="1237342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CD37305-D888-1B7E-98CD-E1006FB1A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60756631-AC7C-ECCA-4FBF-BCF98599C6F6}"/>
              </a:ext>
            </a:extLst>
          </p:cNvPr>
          <p:cNvSpPr txBox="1"/>
          <p:nvPr/>
        </p:nvSpPr>
        <p:spPr>
          <a:xfrm>
            <a:off x="158157" y="152397"/>
            <a:ext cx="7985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Průzkum dopravního chování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F27E1A0E-A1FE-7674-9E46-947896FBD4E8}"/>
              </a:ext>
            </a:extLst>
          </p:cNvPr>
          <p:cNvSpPr txBox="1"/>
          <p:nvPr/>
        </p:nvSpPr>
        <p:spPr>
          <a:xfrm>
            <a:off x="-1" y="936166"/>
            <a:ext cx="11092544" cy="55399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Účely </a:t>
            </a:r>
            <a:r>
              <a:rPr lang="cs-CZ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 z hlediska využitého dopravního modu, pracovní den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="" xmlns:a16="http://schemas.microsoft.com/office/drawing/2014/main" id="{4BD2BA37-5117-3D7E-C4BA-6EC4315388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054776"/>
              </p:ext>
            </p:extLst>
          </p:nvPr>
        </p:nvGraphicFramePr>
        <p:xfrm>
          <a:off x="1304693" y="1547177"/>
          <a:ext cx="9155151" cy="515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61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08A0CF0-3628-7538-4578-DAB3E1044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kresba, mapa, text&#10;&#10;Obsah generovaný pomocí AI může být nesprávný.">
            <a:extLst>
              <a:ext uri="{FF2B5EF4-FFF2-40B4-BE49-F238E27FC236}">
                <a16:creationId xmlns="" xmlns:a16="http://schemas.microsoft.com/office/drawing/2014/main" id="{A9811FDF-BC4D-E737-ED6D-2945A447C6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r="10159"/>
          <a:stretch>
            <a:fillRect/>
          </a:stretch>
        </p:blipFill>
        <p:spPr>
          <a:xfrm>
            <a:off x="6368141" y="-112144"/>
            <a:ext cx="5823857" cy="6858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C65611DB-E3D7-5F72-4202-2229DCBC4BBB}"/>
              </a:ext>
            </a:extLst>
          </p:cNvPr>
          <p:cNvSpPr txBox="1"/>
          <p:nvPr/>
        </p:nvSpPr>
        <p:spPr>
          <a:xfrm>
            <a:off x="8481784" y="2930410"/>
            <a:ext cx="67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A21F9C6A-D55F-81B9-3766-89602E8BDE8F}"/>
              </a:ext>
            </a:extLst>
          </p:cNvPr>
          <p:cNvSpPr txBox="1"/>
          <p:nvPr/>
        </p:nvSpPr>
        <p:spPr>
          <a:xfrm>
            <a:off x="9935934" y="180869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E8F4D4E5-1E03-894D-081B-1202FCD28B19}"/>
              </a:ext>
            </a:extLst>
          </p:cNvPr>
          <p:cNvSpPr txBox="1"/>
          <p:nvPr/>
        </p:nvSpPr>
        <p:spPr>
          <a:xfrm>
            <a:off x="339302" y="1568365"/>
            <a:ext cx="5184266" cy="470898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parkovací místa A		  	       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parkovací místa B			   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932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parkovací místa celkem		 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2 130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počet parkujících během dne	    </a:t>
            </a:r>
            <a:endParaRPr lang="cs-CZ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(průzkum 5:00 – 20:00)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5 306</a:t>
            </a:r>
          </a:p>
          <a:p>
            <a:pPr>
              <a:lnSpc>
                <a:spcPct val="150000"/>
              </a:lnSpc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68656D17-9407-0BAE-BB9B-8CC4CF86855A}"/>
              </a:ext>
            </a:extLst>
          </p:cNvPr>
          <p:cNvSpPr txBox="1"/>
          <p:nvPr/>
        </p:nvSpPr>
        <p:spPr>
          <a:xfrm>
            <a:off x="425567" y="40253"/>
            <a:ext cx="56279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Analýza parkování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88A80A2F-D805-C547-4CEF-8BD259D17EAB}"/>
              </a:ext>
            </a:extLst>
          </p:cNvPr>
          <p:cNvSpPr txBox="1"/>
          <p:nvPr/>
        </p:nvSpPr>
        <p:spPr>
          <a:xfrm>
            <a:off x="0" y="824022"/>
            <a:ext cx="4855028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Souhrnná statistika</a:t>
            </a:r>
          </a:p>
        </p:txBody>
      </p:sp>
    </p:spTree>
    <p:extLst>
      <p:ext uri="{BB962C8B-B14F-4D97-AF65-F5344CB8AC3E}">
        <p14:creationId xmlns:p14="http://schemas.microsoft.com/office/powerpoint/2010/main" val="258206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213CB6E-25D4-9196-4C9D-BA2644253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A4AA91C8-69AC-C8F0-746F-21CD45E795A5}"/>
              </a:ext>
            </a:extLst>
          </p:cNvPr>
          <p:cNvSpPr txBox="1"/>
          <p:nvPr/>
        </p:nvSpPr>
        <p:spPr>
          <a:xfrm>
            <a:off x="106393" y="152397"/>
            <a:ext cx="5140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Analýza parkování</a:t>
            </a:r>
          </a:p>
        </p:txBody>
      </p:sp>
      <p:pic>
        <p:nvPicPr>
          <p:cNvPr id="9" name="Obrázek 8" descr="Obsah obrázku kresba, mapa, text&#10;&#10;Obsah generovaný pomocí AI může být nesprávný.">
            <a:extLst>
              <a:ext uri="{FF2B5EF4-FFF2-40B4-BE49-F238E27FC236}">
                <a16:creationId xmlns="" xmlns:a16="http://schemas.microsoft.com/office/drawing/2014/main" id="{1388C1A1-4FC5-163F-7C6A-5691595106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r="10159"/>
          <a:stretch>
            <a:fillRect/>
          </a:stretch>
        </p:blipFill>
        <p:spPr>
          <a:xfrm>
            <a:off x="6368142" y="0"/>
            <a:ext cx="5823857" cy="6858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10607EE7-A7C2-D50B-D6AB-6A2AA84956FF}"/>
              </a:ext>
            </a:extLst>
          </p:cNvPr>
          <p:cNvSpPr txBox="1"/>
          <p:nvPr/>
        </p:nvSpPr>
        <p:spPr>
          <a:xfrm>
            <a:off x="8481785" y="3042554"/>
            <a:ext cx="67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1FFACD27-8585-DDB1-75D8-D71A178A4BDB}"/>
              </a:ext>
            </a:extLst>
          </p:cNvPr>
          <p:cNvSpPr txBox="1"/>
          <p:nvPr/>
        </p:nvSpPr>
        <p:spPr>
          <a:xfrm>
            <a:off x="9935935" y="192083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1BC9A08D-AF1E-9E04-C20E-A06C52DD0937}"/>
              </a:ext>
            </a:extLst>
          </p:cNvPr>
          <p:cNvSpPr txBox="1"/>
          <p:nvPr/>
        </p:nvSpPr>
        <p:spPr>
          <a:xfrm>
            <a:off x="304799" y="1920836"/>
            <a:ext cx="6063343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minimum (noc) 		    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53 %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   1 118 obsazeno / 1 012 volno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44E5F6D0-5F7F-9853-0F99-8DA80D044CBD}"/>
              </a:ext>
            </a:extLst>
          </p:cNvPr>
          <p:cNvSpPr txBox="1"/>
          <p:nvPr/>
        </p:nvSpPr>
        <p:spPr>
          <a:xfrm>
            <a:off x="304799" y="3368000"/>
            <a:ext cx="6063343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špička dopoledne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73 %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       1 543 obsazeno / 587 volno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C3D3B836-C1A7-FE7C-C8BB-032B10433EEB}"/>
              </a:ext>
            </a:extLst>
          </p:cNvPr>
          <p:cNvSpPr txBox="1"/>
          <p:nvPr/>
        </p:nvSpPr>
        <p:spPr>
          <a:xfrm>
            <a:off x="304799" y="4881779"/>
            <a:ext cx="6063343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špička večer		    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76 %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       1 609 obsazeno / 521 volno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594D29A9-6C56-93AE-671B-E1B88A128639}"/>
              </a:ext>
            </a:extLst>
          </p:cNvPr>
          <p:cNvSpPr txBox="1"/>
          <p:nvPr/>
        </p:nvSpPr>
        <p:spPr>
          <a:xfrm>
            <a:off x="0" y="936166"/>
            <a:ext cx="6098875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Minimální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maximální </a:t>
            </a:r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obsazenost</a:t>
            </a:r>
            <a:endParaRPr lang="cs-CZ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58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4A25BA62-B8B0-4746-4617-EBB5E181B24E}"/>
              </a:ext>
            </a:extLst>
          </p:cNvPr>
          <p:cNvSpPr txBox="1"/>
          <p:nvPr/>
        </p:nvSpPr>
        <p:spPr>
          <a:xfrm>
            <a:off x="304800" y="152397"/>
            <a:ext cx="5140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Analýza parkování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76C65CB9-C312-2D1D-A421-FE9B53C53057}"/>
              </a:ext>
            </a:extLst>
          </p:cNvPr>
          <p:cNvSpPr txBox="1"/>
          <p:nvPr/>
        </p:nvSpPr>
        <p:spPr>
          <a:xfrm>
            <a:off x="304799" y="1854220"/>
            <a:ext cx="5140737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minimum (noc) 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1 118 obsazeno / 1 012 volno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C7EBBC7B-C732-5D3B-F11D-1244C43C132C}"/>
              </a:ext>
            </a:extLst>
          </p:cNvPr>
          <p:cNvSpPr txBox="1"/>
          <p:nvPr/>
        </p:nvSpPr>
        <p:spPr>
          <a:xfrm>
            <a:off x="304799" y="3367999"/>
            <a:ext cx="5140737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špička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dopoledne  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73 %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543 obsazeno / 587 volno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="" xmlns:a16="http://schemas.microsoft.com/office/drawing/2014/main" id="{D2258468-4E6D-E988-A145-1334FD475479}"/>
              </a:ext>
            </a:extLst>
          </p:cNvPr>
          <p:cNvSpPr txBox="1"/>
          <p:nvPr/>
        </p:nvSpPr>
        <p:spPr>
          <a:xfrm>
            <a:off x="304799" y="4881778"/>
            <a:ext cx="5140737" cy="138499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špička večer	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76 %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609 obsazeno / 521 volno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="" xmlns:a16="http://schemas.microsoft.com/office/drawing/2014/main" id="{D7CFB619-4844-6ECC-C062-0FB7F22D3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833970"/>
              </p:ext>
            </p:extLst>
          </p:nvPr>
        </p:nvGraphicFramePr>
        <p:xfrm>
          <a:off x="5606144" y="1698850"/>
          <a:ext cx="6379028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>
            <a:extLst>
              <a:ext uri="{FF2B5EF4-FFF2-40B4-BE49-F238E27FC236}">
                <a16:creationId xmlns="" xmlns:a16="http://schemas.microsoft.com/office/drawing/2014/main" id="{3A077B04-959D-C405-81AD-2ACE15F5EC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374311"/>
              </p:ext>
            </p:extLst>
          </p:nvPr>
        </p:nvGraphicFramePr>
        <p:xfrm>
          <a:off x="5606144" y="4203660"/>
          <a:ext cx="6379028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="" xmlns:a16="http://schemas.microsoft.com/office/drawing/2014/main" id="{142A18FD-08A9-4D5E-A308-9CF77EF3A85B}"/>
              </a:ext>
            </a:extLst>
          </p:cNvPr>
          <p:cNvSpPr txBox="1"/>
          <p:nvPr/>
        </p:nvSpPr>
        <p:spPr>
          <a:xfrm>
            <a:off x="0" y="936166"/>
            <a:ext cx="6770913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Minimální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maximální obsazenost</a:t>
            </a:r>
          </a:p>
        </p:txBody>
      </p:sp>
    </p:spTree>
    <p:extLst>
      <p:ext uri="{BB962C8B-B14F-4D97-AF65-F5344CB8AC3E}">
        <p14:creationId xmlns:p14="http://schemas.microsoft.com/office/powerpoint/2010/main" val="366314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B0F9F85-5D2A-BD6E-AA12-7061B4382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ba, mapa, text&#10;&#10;Obsah generovaný pomocí AI může být nesprávný.">
            <a:extLst>
              <a:ext uri="{FF2B5EF4-FFF2-40B4-BE49-F238E27FC236}">
                <a16:creationId xmlns="" xmlns:a16="http://schemas.microsoft.com/office/drawing/2014/main" id="{2F232EB4-4FAE-09EB-1C3F-CE6777E47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r="10159"/>
          <a:stretch>
            <a:fillRect/>
          </a:stretch>
        </p:blipFill>
        <p:spPr>
          <a:xfrm>
            <a:off x="6368142" y="0"/>
            <a:ext cx="5823857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9165582A-B438-39FC-3D35-F1D64618E696}"/>
              </a:ext>
            </a:extLst>
          </p:cNvPr>
          <p:cNvSpPr txBox="1"/>
          <p:nvPr/>
        </p:nvSpPr>
        <p:spPr>
          <a:xfrm>
            <a:off x="304800" y="152397"/>
            <a:ext cx="5140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Analýza parkování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34897B9A-BDEA-2417-3B4D-C8729D4F0160}"/>
              </a:ext>
            </a:extLst>
          </p:cNvPr>
          <p:cNvSpPr txBox="1"/>
          <p:nvPr/>
        </p:nvSpPr>
        <p:spPr>
          <a:xfrm>
            <a:off x="304799" y="1691193"/>
            <a:ext cx="41583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parkovací místa A	  parkovací místa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  parkovací místa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B2.1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  parkovací místa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B2.2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  parkovací místa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9D8912C3-290E-B7D5-5689-F524335AD274}"/>
              </a:ext>
            </a:extLst>
          </p:cNvPr>
          <p:cNvSpPr txBox="1"/>
          <p:nvPr/>
        </p:nvSpPr>
        <p:spPr>
          <a:xfrm>
            <a:off x="8303079" y="3079747"/>
            <a:ext cx="764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ECAA89E1-6583-52B3-A952-429816C7F39D}"/>
              </a:ext>
            </a:extLst>
          </p:cNvPr>
          <p:cNvSpPr txBox="1"/>
          <p:nvPr/>
        </p:nvSpPr>
        <p:spPr>
          <a:xfrm>
            <a:off x="10055679" y="2180279"/>
            <a:ext cx="1038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8BC94207-4282-6E2F-C45A-4106D00501D3}"/>
              </a:ext>
            </a:extLst>
          </p:cNvPr>
          <p:cNvSpPr txBox="1"/>
          <p:nvPr/>
        </p:nvSpPr>
        <p:spPr>
          <a:xfrm>
            <a:off x="7537904" y="2013579"/>
            <a:ext cx="90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1B40AC84-1108-EEBD-6C43-B46FBF04F4A0}"/>
              </a:ext>
            </a:extLst>
          </p:cNvPr>
          <p:cNvSpPr txBox="1"/>
          <p:nvPr/>
        </p:nvSpPr>
        <p:spPr>
          <a:xfrm>
            <a:off x="7211785" y="3310579"/>
            <a:ext cx="90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B2.1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1A94BF8C-0871-58A7-F301-FE760EB8DEDC}"/>
              </a:ext>
            </a:extLst>
          </p:cNvPr>
          <p:cNvSpPr txBox="1"/>
          <p:nvPr/>
        </p:nvSpPr>
        <p:spPr>
          <a:xfrm>
            <a:off x="8113485" y="4582811"/>
            <a:ext cx="90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B2.2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F986C806-09E1-F94A-7F9A-2772CCD559CC}"/>
              </a:ext>
            </a:extLst>
          </p:cNvPr>
          <p:cNvSpPr txBox="1"/>
          <p:nvPr/>
        </p:nvSpPr>
        <p:spPr>
          <a:xfrm>
            <a:off x="4328921" y="1691193"/>
            <a:ext cx="15575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198</a:t>
            </a:r>
          </a:p>
          <a:p>
            <a:pPr algn="r">
              <a:lnSpc>
                <a:spcPct val="200000"/>
              </a:lnSpc>
            </a:pP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532</a:t>
            </a:r>
          </a:p>
          <a:p>
            <a:pPr algn="r">
              <a:lnSpc>
                <a:spcPct val="200000"/>
              </a:lnSpc>
            </a:pP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451</a:t>
            </a:r>
          </a:p>
          <a:p>
            <a:pPr algn="r">
              <a:lnSpc>
                <a:spcPct val="200000"/>
              </a:lnSpc>
            </a:pP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495</a:t>
            </a:r>
          </a:p>
          <a:p>
            <a:pPr algn="r">
              <a:lnSpc>
                <a:spcPct val="200000"/>
              </a:lnSpc>
            </a:pP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454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F2E73DFF-188A-C846-FE81-22F90B88E4D1}"/>
              </a:ext>
            </a:extLst>
          </p:cNvPr>
          <p:cNvSpPr txBox="1"/>
          <p:nvPr/>
        </p:nvSpPr>
        <p:spPr>
          <a:xfrm>
            <a:off x="1" y="936166"/>
            <a:ext cx="4855028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Rozdělení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oblasti</a:t>
            </a:r>
          </a:p>
        </p:txBody>
      </p:sp>
    </p:spTree>
    <p:extLst>
      <p:ext uri="{BB962C8B-B14F-4D97-AF65-F5344CB8AC3E}">
        <p14:creationId xmlns:p14="http://schemas.microsoft.com/office/powerpoint/2010/main" val="428246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="" xmlns:a16="http://schemas.microsoft.com/office/drawing/2014/main" id="{49256935-C3D3-E72D-1902-14B452BDCD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918598"/>
              </p:ext>
            </p:extLst>
          </p:nvPr>
        </p:nvGraphicFramePr>
        <p:xfrm>
          <a:off x="5783851" y="1575339"/>
          <a:ext cx="6310181" cy="264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="" xmlns:a16="http://schemas.microsoft.com/office/drawing/2014/main" id="{0945B74C-294E-4CC2-82D3-1D934C91F4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846501"/>
              </p:ext>
            </p:extLst>
          </p:nvPr>
        </p:nvGraphicFramePr>
        <p:xfrm>
          <a:off x="5783850" y="4158342"/>
          <a:ext cx="6310181" cy="264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B99FE4AD-BF6F-7255-3F46-DD61EADB4C35}"/>
              </a:ext>
            </a:extLst>
          </p:cNvPr>
          <p:cNvSpPr txBox="1"/>
          <p:nvPr/>
        </p:nvSpPr>
        <p:spPr>
          <a:xfrm>
            <a:off x="304800" y="152397"/>
            <a:ext cx="5140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Analýza parkování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AE4DE2DC-BEB8-79B8-6322-401348112966}"/>
              </a:ext>
            </a:extLst>
          </p:cNvPr>
          <p:cNvSpPr txBox="1"/>
          <p:nvPr/>
        </p:nvSpPr>
        <p:spPr>
          <a:xfrm>
            <a:off x="97968" y="1673058"/>
            <a:ext cx="5140737" cy="203132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minimum (5:00–6:30)</a:t>
            </a:r>
          </a:p>
          <a:p>
            <a:pPr algn="r"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obsazenost A+B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53 %</a:t>
            </a:r>
          </a:p>
          <a:p>
            <a:pPr algn="r"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1 118 obsazeno / 1 012 volno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32FBE4EF-1846-12A6-9C55-E11560517B9E}"/>
              </a:ext>
            </a:extLst>
          </p:cNvPr>
          <p:cNvSpPr txBox="1"/>
          <p:nvPr/>
        </p:nvSpPr>
        <p:spPr>
          <a:xfrm>
            <a:off x="97969" y="4437722"/>
            <a:ext cx="5140736" cy="203132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maximum (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18:30–20:00) obsazenost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A+B: 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r"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1 609 obsazeno / 521 volno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3D72F7D1-C7C7-07E3-9C7D-CC873087C2FE}"/>
              </a:ext>
            </a:extLst>
          </p:cNvPr>
          <p:cNvSpPr txBox="1"/>
          <p:nvPr/>
        </p:nvSpPr>
        <p:spPr>
          <a:xfrm>
            <a:off x="0" y="936166"/>
            <a:ext cx="6770913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Minimální </a:t>
            </a: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maximální obsazenost</a:t>
            </a:r>
          </a:p>
        </p:txBody>
      </p:sp>
    </p:spTree>
    <p:extLst>
      <p:ext uri="{BB962C8B-B14F-4D97-AF65-F5344CB8AC3E}">
        <p14:creationId xmlns:p14="http://schemas.microsoft.com/office/powerpoint/2010/main" val="53927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="" xmlns:a16="http://schemas.microsoft.com/office/drawing/2014/main" id="{4556A934-8793-FBA6-0263-EB6ACA1066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267125"/>
              </p:ext>
            </p:extLst>
          </p:nvPr>
        </p:nvGraphicFramePr>
        <p:xfrm>
          <a:off x="1096415" y="872802"/>
          <a:ext cx="50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="" xmlns:a16="http://schemas.microsoft.com/office/drawing/2014/main" id="{BA2E3BB8-0306-3517-0B70-BF002B3E3B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517355"/>
              </p:ext>
            </p:extLst>
          </p:nvPr>
        </p:nvGraphicFramePr>
        <p:xfrm>
          <a:off x="1096415" y="2811366"/>
          <a:ext cx="50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="" xmlns:a16="http://schemas.microsoft.com/office/drawing/2014/main" id="{F0B46835-7BAC-0B08-DA57-29797FE3B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001798"/>
              </p:ext>
            </p:extLst>
          </p:nvPr>
        </p:nvGraphicFramePr>
        <p:xfrm>
          <a:off x="6450560" y="871171"/>
          <a:ext cx="50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="" xmlns:a16="http://schemas.microsoft.com/office/drawing/2014/main" id="{AE5B50B4-33CE-E543-7AAB-8EFCF62F06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914541"/>
              </p:ext>
            </p:extLst>
          </p:nvPr>
        </p:nvGraphicFramePr>
        <p:xfrm>
          <a:off x="6450560" y="2811366"/>
          <a:ext cx="50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="" xmlns:a16="http://schemas.microsoft.com/office/drawing/2014/main" id="{35DD1BE4-2390-12D6-30EC-60E07E7CF8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475204"/>
              </p:ext>
            </p:extLst>
          </p:nvPr>
        </p:nvGraphicFramePr>
        <p:xfrm>
          <a:off x="1096415" y="4849945"/>
          <a:ext cx="504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551A1EF1-60D3-4FDB-4BD5-B70A948406AB}"/>
              </a:ext>
            </a:extLst>
          </p:cNvPr>
          <p:cNvSpPr txBox="1"/>
          <p:nvPr/>
        </p:nvSpPr>
        <p:spPr>
          <a:xfrm>
            <a:off x="304800" y="152397"/>
            <a:ext cx="5140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Analýza parkování</a:t>
            </a:r>
          </a:p>
        </p:txBody>
      </p:sp>
    </p:spTree>
    <p:extLst>
      <p:ext uri="{BB962C8B-B14F-4D97-AF65-F5344CB8AC3E}">
        <p14:creationId xmlns:p14="http://schemas.microsoft.com/office/powerpoint/2010/main" val="22263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82a22a-4b47-4fa7-8046-96769afd8565" xsi:nil="true"/>
    <lcf76f155ced4ddcb4097134ff3c332f xmlns="cdd233fc-0e2a-41f3-8ac3-ced03d501b7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BEE82FF1BF6F4DACC0A55882A665DD" ma:contentTypeVersion="11" ma:contentTypeDescription="Vytvoří nový dokument" ma:contentTypeScope="" ma:versionID="daa14815cce9e00ee8124001ae65f371">
  <xsd:schema xmlns:xsd="http://www.w3.org/2001/XMLSchema" xmlns:xs="http://www.w3.org/2001/XMLSchema" xmlns:p="http://schemas.microsoft.com/office/2006/metadata/properties" xmlns:ns2="cdd233fc-0e2a-41f3-8ac3-ced03d501b71" xmlns:ns3="f382a22a-4b47-4fa7-8046-96769afd8565" targetNamespace="http://schemas.microsoft.com/office/2006/metadata/properties" ma:root="true" ma:fieldsID="ba873efca274896bee8a13dab9df092b" ns2:_="" ns3:_="">
    <xsd:import namespace="cdd233fc-0e2a-41f3-8ac3-ced03d501b71"/>
    <xsd:import namespace="f382a22a-4b47-4fa7-8046-96769afd85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233fc-0e2a-41f3-8ac3-ced03d501b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7c3f5fa4-6919-444b-b110-a55e4fda43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2a22a-4b47-4fa7-8046-96769afd856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06653a7-9e0a-4707-9da7-5307fa8f8074}" ma:internalName="TaxCatchAll" ma:showField="CatchAllData" ma:web="f382a22a-4b47-4fa7-8046-96769afd85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DE81C5-79FC-4645-99CA-3E47B60892AE}">
  <ds:schemaRefs>
    <ds:schemaRef ds:uri="http://purl.org/dc/terms/"/>
    <ds:schemaRef ds:uri="http://purl.org/dc/elements/1.1/"/>
    <ds:schemaRef ds:uri="f382a22a-4b47-4fa7-8046-96769afd8565"/>
    <ds:schemaRef ds:uri="cdd233fc-0e2a-41f3-8ac3-ced03d501b71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E499AC1-7D22-4C46-97AA-FF06C990B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7EAD53-EE0A-4711-8BB6-2BBA3B5BA6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d233fc-0e2a-41f3-8ac3-ced03d501b71"/>
    <ds:schemaRef ds:uri="f382a22a-4b47-4fa7-8046-96769afd85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d3304e1-9e75-4102-b10b-b4a29129044f}" enabled="0" method="" siteId="{1d3304e1-9e75-4102-b10b-b4a2912904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778</Words>
  <Application>Microsoft Office PowerPoint</Application>
  <PresentationFormat>Vlastní</PresentationFormat>
  <Paragraphs>304</Paragraphs>
  <Slides>30</Slides>
  <Notes>0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Daněk</dc:creator>
  <cp:lastModifiedBy>Kremser Jakub</cp:lastModifiedBy>
  <cp:revision>37</cp:revision>
  <dcterms:created xsi:type="dcterms:W3CDTF">2026-01-10T12:35:27Z</dcterms:created>
  <dcterms:modified xsi:type="dcterms:W3CDTF">2026-01-28T10:10:11Z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0x01010007BEE82FF1BF6F4DACC0A55882A665DD</vt:lpwstr>
  </property>
  <property fmtid="{D5CDD505-2E9C-101B-9397-08002B2CF9AE}" pid="3" name="MediaServiceImageTags">
    <vt:lpwstr/>
  </property>
</Properties>
</file>